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7" r:id="rId2"/>
    <p:sldMasterId id="2147483666" r:id="rId3"/>
    <p:sldMasterId id="2147483672" r:id="rId4"/>
  </p:sldMasterIdLst>
  <p:notesMasterIdLst>
    <p:notesMasterId r:id="rId28"/>
  </p:notesMasterIdLst>
  <p:handoutMasterIdLst>
    <p:handoutMasterId r:id="rId29"/>
  </p:handoutMasterIdLst>
  <p:sldIdLst>
    <p:sldId id="305" r:id="rId5"/>
    <p:sldId id="310" r:id="rId6"/>
    <p:sldId id="311" r:id="rId7"/>
    <p:sldId id="312" r:id="rId8"/>
    <p:sldId id="313" r:id="rId9"/>
    <p:sldId id="318" r:id="rId10"/>
    <p:sldId id="314" r:id="rId11"/>
    <p:sldId id="319" r:id="rId12"/>
    <p:sldId id="315" r:id="rId13"/>
    <p:sldId id="320" r:id="rId14"/>
    <p:sldId id="326" r:id="rId15"/>
    <p:sldId id="316" r:id="rId16"/>
    <p:sldId id="322" r:id="rId17"/>
    <p:sldId id="317" r:id="rId18"/>
    <p:sldId id="325" r:id="rId19"/>
    <p:sldId id="323" r:id="rId20"/>
    <p:sldId id="324" r:id="rId21"/>
    <p:sldId id="332" r:id="rId22"/>
    <p:sldId id="328" r:id="rId23"/>
    <p:sldId id="329" r:id="rId24"/>
    <p:sldId id="327" r:id="rId25"/>
    <p:sldId id="330" r:id="rId26"/>
    <p:sldId id="331" r:id="rId27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D400"/>
    <a:srgbClr val="0070C0"/>
    <a:srgbClr val="FFE205"/>
    <a:srgbClr val="BBE0E3"/>
    <a:srgbClr val="008000"/>
    <a:srgbClr val="BC8F00"/>
    <a:srgbClr val="C86400"/>
    <a:srgbClr val="458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5" autoAdjust="0"/>
    <p:restoredTop sz="90929"/>
  </p:normalViewPr>
  <p:slideViewPr>
    <p:cSldViewPr>
      <p:cViewPr>
        <p:scale>
          <a:sx n="99" d="100"/>
          <a:sy n="99" d="100"/>
        </p:scale>
        <p:origin x="-88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891AE-D73F-4C36-A940-5C02719CE116}" type="doc">
      <dgm:prSet loTypeId="urn:microsoft.com/office/officeart/2005/8/layout/chevron1" loCatId="process" qsTypeId="urn:microsoft.com/office/officeart/2005/8/quickstyle/3d2" qsCatId="3D" csTypeId="urn:microsoft.com/office/officeart/2005/8/colors/accent0_3" csCatId="mainScheme" phldr="1"/>
      <dgm:spPr/>
    </dgm:pt>
    <dgm:pt modelId="{15B4D62C-5639-4DC8-AFC4-7BF18F85DB86}">
      <dgm:prSet phldrT="[Text]" custT="1"/>
      <dgm:spPr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de-DE" sz="1400" dirty="0" smtClean="0"/>
            <a:t>Automatic Metamodel </a:t>
          </a:r>
          <a:r>
            <a:rPr lang="de-DE" sz="1400" dirty="0" err="1" smtClean="0"/>
            <a:t>Merge</a:t>
          </a:r>
          <a:endParaRPr lang="de-AT" sz="1400" dirty="0"/>
        </a:p>
      </dgm:t>
    </dgm:pt>
    <dgm:pt modelId="{D7919695-2DA8-41EF-B110-5FB442923314}" type="parTrans" cxnId="{65E12D79-0F0B-451F-BB8B-0EF1C87753D0}">
      <dgm:prSet/>
      <dgm:spPr/>
      <dgm:t>
        <a:bodyPr/>
        <a:lstStyle/>
        <a:p>
          <a:endParaRPr lang="de-AT"/>
        </a:p>
      </dgm:t>
    </dgm:pt>
    <dgm:pt modelId="{755CB039-BB3D-49E5-8295-A4300285E640}" type="sibTrans" cxnId="{65E12D79-0F0B-451F-BB8B-0EF1C87753D0}">
      <dgm:prSet/>
      <dgm:spPr/>
      <dgm:t>
        <a:bodyPr/>
        <a:lstStyle/>
        <a:p>
          <a:endParaRPr lang="de-AT"/>
        </a:p>
      </dgm:t>
    </dgm:pt>
    <dgm:pt modelId="{1CB4B39A-E629-4ADB-AF82-36F3F9D417E7}">
      <dgm:prSet phldrT="[Text]" custT="1"/>
      <dgm:spPr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de-DE" sz="1400" dirty="0" smtClean="0"/>
            <a:t>Co-</a:t>
          </a:r>
          <a:r>
            <a:rPr lang="de-DE" sz="1400" dirty="0" err="1" smtClean="0"/>
            <a:t>evolution</a:t>
          </a:r>
          <a:r>
            <a:rPr lang="de-DE" sz="1400" dirty="0" smtClean="0"/>
            <a:t> </a:t>
          </a:r>
          <a:r>
            <a:rPr lang="de-DE" sz="1400" dirty="0" err="1" smtClean="0"/>
            <a:t>by</a:t>
          </a:r>
          <a:r>
            <a:rPr lang="de-DE" sz="1400" dirty="0" smtClean="0"/>
            <a:t> in-</a:t>
          </a:r>
          <a:r>
            <a:rPr lang="de-DE" sz="1400" dirty="0" err="1" smtClean="0"/>
            <a:t>place</a:t>
          </a:r>
          <a:r>
            <a:rPr lang="de-DE" sz="1400" dirty="0" smtClean="0"/>
            <a:t> </a:t>
          </a:r>
          <a:r>
            <a:rPr lang="de-DE" sz="1400" dirty="0" err="1" smtClean="0"/>
            <a:t>transformation</a:t>
          </a:r>
          <a:endParaRPr lang="de-AT" sz="1400" dirty="0"/>
        </a:p>
      </dgm:t>
    </dgm:pt>
    <dgm:pt modelId="{1F5634F2-07DE-402E-9210-AFD6612684AD}" type="parTrans" cxnId="{20F311CD-F417-44A4-9919-4EC7CAF134CE}">
      <dgm:prSet/>
      <dgm:spPr/>
      <dgm:t>
        <a:bodyPr/>
        <a:lstStyle/>
        <a:p>
          <a:endParaRPr lang="de-AT"/>
        </a:p>
      </dgm:t>
    </dgm:pt>
    <dgm:pt modelId="{F8612F95-8530-4644-8EE4-6DC0090CB736}" type="sibTrans" cxnId="{20F311CD-F417-44A4-9919-4EC7CAF134CE}">
      <dgm:prSet/>
      <dgm:spPr/>
      <dgm:t>
        <a:bodyPr/>
        <a:lstStyle/>
        <a:p>
          <a:endParaRPr lang="de-AT"/>
        </a:p>
      </dgm:t>
    </dgm:pt>
    <dgm:pt modelId="{219A97C0-7CF3-421B-862E-500D7F40F074}">
      <dgm:prSet phldrT="[Text]" custT="1"/>
      <dgm:spPr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de-DE" sz="1400" dirty="0" smtClean="0"/>
            <a:t>Automatic check-out </a:t>
          </a:r>
          <a:r>
            <a:rPr lang="de-DE" sz="1400" dirty="0" err="1" smtClean="0"/>
            <a:t>transformation</a:t>
          </a:r>
          <a:endParaRPr lang="de-AT" sz="1400" dirty="0"/>
        </a:p>
      </dgm:t>
    </dgm:pt>
    <dgm:pt modelId="{4A56A01B-951B-49AF-8A8E-A66C1CF5BB17}" type="parTrans" cxnId="{173C54E1-09AB-4520-881E-7BFE3C9547D6}">
      <dgm:prSet/>
      <dgm:spPr/>
      <dgm:t>
        <a:bodyPr/>
        <a:lstStyle/>
        <a:p>
          <a:endParaRPr lang="de-AT"/>
        </a:p>
      </dgm:t>
    </dgm:pt>
    <dgm:pt modelId="{F06308BB-15B9-48FF-B1BB-1D41B55836E1}" type="sibTrans" cxnId="{173C54E1-09AB-4520-881E-7BFE3C9547D6}">
      <dgm:prSet/>
      <dgm:spPr/>
      <dgm:t>
        <a:bodyPr/>
        <a:lstStyle/>
        <a:p>
          <a:endParaRPr lang="de-AT"/>
        </a:p>
      </dgm:t>
    </dgm:pt>
    <dgm:pt modelId="{20558488-7ECD-4DA2-8940-A38102453C5C}" type="pres">
      <dgm:prSet presAssocID="{6C1891AE-D73F-4C36-A940-5C02719CE116}" presName="Name0" presStyleCnt="0">
        <dgm:presLayoutVars>
          <dgm:dir/>
          <dgm:animLvl val="lvl"/>
          <dgm:resizeHandles val="exact"/>
        </dgm:presLayoutVars>
      </dgm:prSet>
      <dgm:spPr/>
    </dgm:pt>
    <dgm:pt modelId="{9D28DD40-D713-42F0-B849-BE348DE6B3FE}" type="pres">
      <dgm:prSet presAssocID="{15B4D62C-5639-4DC8-AFC4-7BF18F85DB8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761FDC63-30A2-4678-944B-5C7930E8A767}" type="pres">
      <dgm:prSet presAssocID="{755CB039-BB3D-49E5-8295-A4300285E640}" presName="parTxOnlySpace" presStyleCnt="0"/>
      <dgm:spPr/>
    </dgm:pt>
    <dgm:pt modelId="{6B5B3CCB-2600-42EC-BF2F-30A95580B3C3}" type="pres">
      <dgm:prSet presAssocID="{1CB4B39A-E629-4ADB-AF82-36F3F9D417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CA445B6-01BE-4932-AD22-28D67CCCDA1F}" type="pres">
      <dgm:prSet presAssocID="{F8612F95-8530-4644-8EE4-6DC0090CB736}" presName="parTxOnlySpace" presStyleCnt="0"/>
      <dgm:spPr/>
    </dgm:pt>
    <dgm:pt modelId="{311C841A-CAFF-4170-A8E3-B106EA6E2BCA}" type="pres">
      <dgm:prSet presAssocID="{219A97C0-7CF3-421B-862E-500D7F40F074}" presName="parTxOnly" presStyleLbl="node1" presStyleIdx="2" presStyleCnt="3" custLinFactNeighborX="42364" custLinFactNeighborY="-101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173C54E1-09AB-4520-881E-7BFE3C9547D6}" srcId="{6C1891AE-D73F-4C36-A940-5C02719CE116}" destId="{219A97C0-7CF3-421B-862E-500D7F40F074}" srcOrd="2" destOrd="0" parTransId="{4A56A01B-951B-49AF-8A8E-A66C1CF5BB17}" sibTransId="{F06308BB-15B9-48FF-B1BB-1D41B55836E1}"/>
    <dgm:cxn modelId="{6CE8FE9E-AAD9-4C9E-9EE5-F1CDDC570C65}" type="presOf" srcId="{6C1891AE-D73F-4C36-A940-5C02719CE116}" destId="{20558488-7ECD-4DA2-8940-A38102453C5C}" srcOrd="0" destOrd="0" presId="urn:microsoft.com/office/officeart/2005/8/layout/chevron1"/>
    <dgm:cxn modelId="{65E12D79-0F0B-451F-BB8B-0EF1C87753D0}" srcId="{6C1891AE-D73F-4C36-A940-5C02719CE116}" destId="{15B4D62C-5639-4DC8-AFC4-7BF18F85DB86}" srcOrd="0" destOrd="0" parTransId="{D7919695-2DA8-41EF-B110-5FB442923314}" sibTransId="{755CB039-BB3D-49E5-8295-A4300285E640}"/>
    <dgm:cxn modelId="{20F311CD-F417-44A4-9919-4EC7CAF134CE}" srcId="{6C1891AE-D73F-4C36-A940-5C02719CE116}" destId="{1CB4B39A-E629-4ADB-AF82-36F3F9D417E7}" srcOrd="1" destOrd="0" parTransId="{1F5634F2-07DE-402E-9210-AFD6612684AD}" sibTransId="{F8612F95-8530-4644-8EE4-6DC0090CB736}"/>
    <dgm:cxn modelId="{413B28A5-AE1E-43BF-B724-2E11754996A4}" type="presOf" srcId="{15B4D62C-5639-4DC8-AFC4-7BF18F85DB86}" destId="{9D28DD40-D713-42F0-B849-BE348DE6B3FE}" srcOrd="0" destOrd="0" presId="urn:microsoft.com/office/officeart/2005/8/layout/chevron1"/>
    <dgm:cxn modelId="{9662C414-967E-4B1C-AB94-2324273F965C}" type="presOf" srcId="{1CB4B39A-E629-4ADB-AF82-36F3F9D417E7}" destId="{6B5B3CCB-2600-42EC-BF2F-30A95580B3C3}" srcOrd="0" destOrd="0" presId="urn:microsoft.com/office/officeart/2005/8/layout/chevron1"/>
    <dgm:cxn modelId="{05AAFDAD-68F5-4331-A62F-FD234D603F43}" type="presOf" srcId="{219A97C0-7CF3-421B-862E-500D7F40F074}" destId="{311C841A-CAFF-4170-A8E3-B106EA6E2BCA}" srcOrd="0" destOrd="0" presId="urn:microsoft.com/office/officeart/2005/8/layout/chevron1"/>
    <dgm:cxn modelId="{6EEA3FDE-2C6C-4EE4-B02C-7EE4DAA5D4B8}" type="presParOf" srcId="{20558488-7ECD-4DA2-8940-A38102453C5C}" destId="{9D28DD40-D713-42F0-B849-BE348DE6B3FE}" srcOrd="0" destOrd="0" presId="urn:microsoft.com/office/officeart/2005/8/layout/chevron1"/>
    <dgm:cxn modelId="{AA3663A1-9916-4F63-8C70-0BB27B9A0B34}" type="presParOf" srcId="{20558488-7ECD-4DA2-8940-A38102453C5C}" destId="{761FDC63-30A2-4678-944B-5C7930E8A767}" srcOrd="1" destOrd="0" presId="urn:microsoft.com/office/officeart/2005/8/layout/chevron1"/>
    <dgm:cxn modelId="{C46B16C5-EE06-48AA-8D21-6B24A09B12C7}" type="presParOf" srcId="{20558488-7ECD-4DA2-8940-A38102453C5C}" destId="{6B5B3CCB-2600-42EC-BF2F-30A95580B3C3}" srcOrd="2" destOrd="0" presId="urn:microsoft.com/office/officeart/2005/8/layout/chevron1"/>
    <dgm:cxn modelId="{5249D7F7-8966-48FF-B705-120CF2B9D54F}" type="presParOf" srcId="{20558488-7ECD-4DA2-8940-A38102453C5C}" destId="{5CA445B6-01BE-4932-AD22-28D67CCCDA1F}" srcOrd="3" destOrd="0" presId="urn:microsoft.com/office/officeart/2005/8/layout/chevron1"/>
    <dgm:cxn modelId="{DE6D0262-1070-4463-AE2B-B8AD32F83D0E}" type="presParOf" srcId="{20558488-7ECD-4DA2-8940-A38102453C5C}" destId="{311C841A-CAFF-4170-A8E3-B106EA6E2BC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28DD40-D713-42F0-B849-BE348DE6B3FE}">
      <dsp:nvSpPr>
        <dsp:cNvPr id="0" name=""/>
        <dsp:cNvSpPr/>
      </dsp:nvSpPr>
      <dsp:spPr>
        <a:xfrm>
          <a:off x="2260" y="0"/>
          <a:ext cx="2753851" cy="571504"/>
        </a:xfrm>
        <a:prstGeom prst="chevron">
          <a:avLst/>
        </a:prstGeom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Automatic Metamodel </a:t>
          </a:r>
          <a:r>
            <a:rPr lang="de-DE" sz="1400" kern="1200" dirty="0" err="1" smtClean="0"/>
            <a:t>Merge</a:t>
          </a:r>
          <a:endParaRPr lang="de-AT" sz="1400" kern="1200" dirty="0"/>
        </a:p>
      </dsp:txBody>
      <dsp:txXfrm>
        <a:off x="2260" y="0"/>
        <a:ext cx="2753851" cy="571504"/>
      </dsp:txXfrm>
    </dsp:sp>
    <dsp:sp modelId="{6B5B3CCB-2600-42EC-BF2F-30A95580B3C3}">
      <dsp:nvSpPr>
        <dsp:cNvPr id="0" name=""/>
        <dsp:cNvSpPr/>
      </dsp:nvSpPr>
      <dsp:spPr>
        <a:xfrm>
          <a:off x="2480726" y="0"/>
          <a:ext cx="2753851" cy="571504"/>
        </a:xfrm>
        <a:prstGeom prst="chevron">
          <a:avLst/>
        </a:prstGeom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Co-</a:t>
          </a:r>
          <a:r>
            <a:rPr lang="de-DE" sz="1400" kern="1200" dirty="0" err="1" smtClean="0"/>
            <a:t>evolution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by</a:t>
          </a:r>
          <a:r>
            <a:rPr lang="de-DE" sz="1400" kern="1200" dirty="0" smtClean="0"/>
            <a:t> in-</a:t>
          </a:r>
          <a:r>
            <a:rPr lang="de-DE" sz="1400" kern="1200" dirty="0" err="1" smtClean="0"/>
            <a:t>place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transformation</a:t>
          </a:r>
          <a:endParaRPr lang="de-AT" sz="1400" kern="1200" dirty="0"/>
        </a:p>
      </dsp:txBody>
      <dsp:txXfrm>
        <a:off x="2480726" y="0"/>
        <a:ext cx="2753851" cy="571504"/>
      </dsp:txXfrm>
    </dsp:sp>
    <dsp:sp modelId="{311C841A-CAFF-4170-A8E3-B106EA6E2BCA}">
      <dsp:nvSpPr>
        <dsp:cNvPr id="0" name=""/>
        <dsp:cNvSpPr/>
      </dsp:nvSpPr>
      <dsp:spPr>
        <a:xfrm>
          <a:off x="4961452" y="0"/>
          <a:ext cx="2753851" cy="571504"/>
        </a:xfrm>
        <a:prstGeom prst="chevron">
          <a:avLst/>
        </a:prstGeom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Automatic check-out </a:t>
          </a:r>
          <a:r>
            <a:rPr lang="de-DE" sz="1400" kern="1200" dirty="0" err="1" smtClean="0"/>
            <a:t>transformation</a:t>
          </a:r>
          <a:endParaRPr lang="de-AT" sz="1400" kern="1200" dirty="0"/>
        </a:p>
      </dsp:txBody>
      <dsp:txXfrm>
        <a:off x="4961452" y="0"/>
        <a:ext cx="2753851" cy="571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52A36-7A19-43F6-94E6-3E85DCCCA83C}" type="datetimeFigureOut">
              <a:rPr lang="de-DE" smtClean="0"/>
              <a:pPr/>
              <a:t>29.06.2010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06E5-0A89-4FE8-BED1-6B5897DCF7F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137" cy="495872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461" y="1"/>
            <a:ext cx="2890137" cy="495872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02B9D18C-7F34-4978-9FB2-166A7E562B09}" type="datetimeFigureOut">
              <a:rPr lang="de-DE"/>
              <a:pPr>
                <a:defRPr/>
              </a:pPr>
              <a:t>29.06.2010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8" tIns="47419" rIns="94838" bIns="47419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611" y="4715406"/>
            <a:ext cx="5335867" cy="4467471"/>
          </a:xfrm>
          <a:prstGeom prst="rect">
            <a:avLst/>
          </a:prstGeom>
        </p:spPr>
        <p:txBody>
          <a:bodyPr vert="horz" lIns="94838" tIns="47419" rIns="94838" bIns="47419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813"/>
            <a:ext cx="2890137" cy="495872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461" y="9430813"/>
            <a:ext cx="2890137" cy="495872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03900FF6-F7AE-4DDD-A33D-F488E196BA8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 descr="&#10;header.jpg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2412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figuren.jpg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7750"/>
            <a:ext cx="44259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500563" y="5275263"/>
            <a:ext cx="46577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  <a:defRPr/>
            </a:pPr>
            <a:r>
              <a:rPr lang="de-DE" sz="1100" b="1" dirty="0">
                <a:latin typeface="Arial" charset="0"/>
              </a:rPr>
              <a:t>Business </a:t>
            </a:r>
            <a:r>
              <a:rPr lang="de-DE" sz="1100" b="1" dirty="0" err="1">
                <a:latin typeface="Arial" charset="0"/>
              </a:rPr>
              <a:t>Informatics</a:t>
            </a:r>
            <a:r>
              <a:rPr lang="de-DE" sz="1100" b="1" dirty="0">
                <a:latin typeface="Arial" charset="0"/>
              </a:rPr>
              <a:t> Group</a:t>
            </a:r>
          </a:p>
          <a:p>
            <a:pPr eaLnBrk="0" hangingPunct="0">
              <a:spcBef>
                <a:spcPct val="25000"/>
              </a:spcBef>
              <a:defRPr/>
            </a:pPr>
            <a:r>
              <a:rPr lang="de-DE" sz="1100" dirty="0">
                <a:latin typeface="Arial" charset="0"/>
              </a:rPr>
              <a:t>Institute </a:t>
            </a:r>
            <a:r>
              <a:rPr lang="de-DE" sz="1100" dirty="0" err="1">
                <a:latin typeface="Arial" charset="0"/>
              </a:rPr>
              <a:t>of</a:t>
            </a:r>
            <a:r>
              <a:rPr lang="de-DE" sz="1100" dirty="0">
                <a:latin typeface="Arial" charset="0"/>
              </a:rPr>
              <a:t> Software Technology  </a:t>
            </a:r>
            <a:r>
              <a:rPr lang="de-DE" sz="1100" dirty="0" err="1">
                <a:latin typeface="Arial" charset="0"/>
              </a:rPr>
              <a:t>and</a:t>
            </a:r>
            <a:r>
              <a:rPr lang="de-DE" sz="1100" dirty="0">
                <a:latin typeface="Arial" charset="0"/>
              </a:rPr>
              <a:t> Interactive Systems </a:t>
            </a:r>
            <a:br>
              <a:rPr lang="de-DE" sz="1100" dirty="0">
                <a:latin typeface="Arial" charset="0"/>
              </a:rPr>
            </a:br>
            <a:r>
              <a:rPr lang="de-DE" sz="1100" dirty="0">
                <a:latin typeface="Arial" charset="0"/>
              </a:rPr>
              <a:t>Vienna University </a:t>
            </a:r>
            <a:r>
              <a:rPr lang="de-DE" sz="1100" dirty="0" err="1">
                <a:latin typeface="Arial" charset="0"/>
              </a:rPr>
              <a:t>of</a:t>
            </a:r>
            <a:r>
              <a:rPr lang="de-DE" sz="1100" dirty="0">
                <a:latin typeface="Arial" charset="0"/>
              </a:rPr>
              <a:t> Technology</a:t>
            </a:r>
          </a:p>
          <a:p>
            <a:pPr eaLnBrk="0" hangingPunct="0">
              <a:spcBef>
                <a:spcPct val="25000"/>
              </a:spcBef>
              <a:defRPr/>
            </a:pPr>
            <a:r>
              <a:rPr lang="de-DE" sz="1100" dirty="0">
                <a:latin typeface="Arial" charset="0"/>
              </a:rPr>
              <a:t>Favoritenstraße 9-11/188-3, 1040 Vienna, Austria</a:t>
            </a:r>
            <a:br>
              <a:rPr lang="de-DE" sz="1100" dirty="0">
                <a:latin typeface="Arial" charset="0"/>
              </a:rPr>
            </a:br>
            <a:r>
              <a:rPr lang="de-DE" sz="1100" dirty="0" err="1">
                <a:latin typeface="Arial" charset="0"/>
              </a:rPr>
              <a:t>phone</a:t>
            </a:r>
            <a:r>
              <a:rPr lang="de-DE" sz="1100" dirty="0">
                <a:latin typeface="Arial" charset="0"/>
              </a:rPr>
              <a:t>: +43 (1) 58801-18804 (</a:t>
            </a:r>
            <a:r>
              <a:rPr lang="de-DE" sz="1100" dirty="0" err="1">
                <a:latin typeface="Arial" charset="0"/>
              </a:rPr>
              <a:t>secretary</a:t>
            </a:r>
            <a:r>
              <a:rPr lang="de-DE" sz="1100" dirty="0">
                <a:latin typeface="Arial" charset="0"/>
              </a:rPr>
              <a:t>), fax: +43 (1) 58801-18896</a:t>
            </a:r>
            <a:br>
              <a:rPr lang="de-DE" sz="1100" dirty="0">
                <a:latin typeface="Arial" charset="0"/>
              </a:rPr>
            </a:br>
            <a:r>
              <a:rPr lang="de-DE" sz="1100" dirty="0">
                <a:latin typeface="Arial" charset="0"/>
              </a:rPr>
              <a:t>office@big.tuwien.ac.at, www.big.tuwien.ac.at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909638" y="2209800"/>
            <a:ext cx="8077200" cy="91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276600"/>
            <a:ext cx="8080375" cy="723904"/>
          </a:xfrm>
        </p:spPr>
        <p:txBody>
          <a:bodyPr/>
          <a:lstStyle>
            <a:lvl1pPr marL="0" indent="0">
              <a:buFont typeface="Times" charset="0"/>
              <a:buNone/>
              <a:defRPr sz="18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910800" y="4071939"/>
            <a:ext cx="8072437" cy="571508"/>
          </a:xfrm>
        </p:spPr>
        <p:txBody>
          <a:bodyPr/>
          <a:lstStyle>
            <a:lvl1pPr>
              <a:buFontTx/>
              <a:buNone/>
              <a:defRPr sz="1400" b="0">
                <a:solidFill>
                  <a:schemeClr val="tx1"/>
                </a:solidFill>
              </a:defRPr>
            </a:lvl1pPr>
            <a:lvl2pP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1228725" indent="-342900"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1608138" indent="-342900">
              <a:buFontTx/>
              <a:buNone/>
              <a:defRPr sz="1400" b="1">
                <a:solidFill>
                  <a:schemeClr val="tx1"/>
                </a:solidFill>
              </a:defRPr>
            </a:lvl4pPr>
            <a:lvl5pPr marL="1998662" indent="-342900">
              <a:buFontTx/>
              <a:buNone/>
              <a:defRPr sz="14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>
          <a:xfrm>
            <a:off x="4500000" y="4989534"/>
            <a:ext cx="4429125" cy="285752"/>
          </a:xfrm>
        </p:spPr>
        <p:txBody>
          <a:bodyPr/>
          <a:lstStyle>
            <a:lvl1pPr>
              <a:buFontTx/>
              <a:buNone/>
              <a:defRPr sz="1400" b="1">
                <a:solidFill>
                  <a:schemeClr val="tx1"/>
                </a:solidFill>
              </a:defRPr>
            </a:lvl1pPr>
            <a:lvl2pPr>
              <a:buFontTx/>
              <a:buNone/>
              <a:defRPr sz="1400" b="1">
                <a:solidFill>
                  <a:schemeClr val="tx1"/>
                </a:solidFill>
              </a:defRPr>
            </a:lvl2pPr>
            <a:lvl3pPr>
              <a:buFontTx/>
              <a:buNone/>
              <a:defRPr sz="1400" b="1">
                <a:solidFill>
                  <a:schemeClr val="tx1"/>
                </a:solidFill>
              </a:defRPr>
            </a:lvl3pPr>
            <a:lvl4pPr>
              <a:buFontTx/>
              <a:buNone/>
              <a:defRPr sz="1400" b="1">
                <a:solidFill>
                  <a:schemeClr val="tx1"/>
                </a:solidFill>
              </a:defRPr>
            </a:lvl4pPr>
            <a:lvl5pPr>
              <a:buFontTx/>
              <a:buNone/>
              <a:defRPr sz="14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Tx/>
              <a:buNone/>
              <a:defRPr/>
            </a:lvl1pPr>
            <a:lvl2pPr>
              <a:buSzPct val="100000"/>
              <a:buFontTx/>
              <a:buNone/>
              <a:defRPr/>
            </a:lvl2pPr>
            <a:lvl3pPr marL="1285875" indent="-400050">
              <a:buSzPct val="100000"/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1AD7-2042-4FD3-AF7B-BF04FB5502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nummerier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2pPr>
              <a:buSzPct val="100000"/>
              <a:buFont typeface="+mj-lt"/>
              <a:buAutoNum type="alphaLcPeriod"/>
              <a:defRPr/>
            </a:lvl2pPr>
            <a:lvl3pPr marL="1076325" indent="-190500">
              <a:buSzPct val="100000"/>
              <a:buFont typeface="+mj-lt"/>
              <a:buAutoNum type="romanUcPeriod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D2EB-BDB7-4D62-8BEC-5F413E8B31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Tx/>
              <a:buNone/>
              <a:defRPr/>
            </a:lvl1pPr>
            <a:lvl2pPr>
              <a:buSzPct val="100000"/>
              <a:buFontTx/>
              <a:buNone/>
              <a:defRPr/>
            </a:lvl2pPr>
            <a:lvl3pPr marL="1285875" indent="-400050">
              <a:buSzPct val="100000"/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2583-1DCC-4C8B-97D4-35E4E7822D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 und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64CE-70E7-41B3-9E40-0607D53339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6966-0F59-4573-B63B-FBABA13CD3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 und nummerier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2pPr>
              <a:buSzPct val="100000"/>
              <a:buFont typeface="+mj-lt"/>
              <a:buAutoNum type="alphaLcPeriod"/>
              <a:defRPr/>
            </a:lvl2pPr>
            <a:lvl3pPr marL="1076325" indent="-190500">
              <a:buSzPct val="100000"/>
              <a:buFont typeface="+mj-lt"/>
              <a:buAutoNum type="romanUcPeriod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B4BCE-1455-4CCE-B933-23117B69D7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Tx/>
              <a:buNone/>
              <a:defRPr/>
            </a:lvl1pPr>
            <a:lvl2pPr>
              <a:buSzPct val="100000"/>
              <a:buFontTx/>
              <a:buNone/>
              <a:defRPr/>
            </a:lvl2pPr>
            <a:lvl3pPr marL="1285875" indent="-400050">
              <a:buSzPct val="100000"/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D97F-51FB-4C47-8B51-6A52B39C5A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nummerier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2pPr>
              <a:buSzPct val="100000"/>
              <a:buFont typeface="+mj-lt"/>
              <a:buAutoNum type="alphaLcPeriod"/>
              <a:defRPr/>
            </a:lvl2pPr>
            <a:lvl3pPr marL="1285875" indent="-400050">
              <a:buSzPct val="100000"/>
              <a:buFont typeface="+mj-lt"/>
              <a:buAutoNum type="romanUcPeriod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ABFBB-C96C-45FD-AD43-D8D2E30F31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Tx/>
              <a:buNone/>
              <a:defRPr/>
            </a:lvl1pPr>
            <a:lvl2pPr>
              <a:buSzPct val="100000"/>
              <a:buFontTx/>
              <a:buNone/>
              <a:defRPr/>
            </a:lvl2pPr>
            <a:lvl3pPr marL="1285875" indent="-400050">
              <a:buSzPct val="100000"/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CF16-6DC0-4879-B2D6-3FAF8C1FE3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 und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C665-A65D-4408-AD86-8F064A152C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ie mit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23850" y="6096000"/>
            <a:ext cx="68770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1C53-3D5D-4B14-A8D0-F450263D13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58E8C-8248-4757-A829-B33FE7F63F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 und nummerier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2pPr>
              <a:buSzPct val="100000"/>
              <a:buFont typeface="+mj-lt"/>
              <a:buAutoNum type="alphaLcPeriod"/>
              <a:defRPr/>
            </a:lvl2pPr>
            <a:lvl3pPr marL="1076325" indent="-190500">
              <a:buSzPct val="100000"/>
              <a:buFont typeface="+mj-lt"/>
              <a:buAutoNum type="romanUcPeriod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3C6B1-BEA4-4265-8BDB-A29F445793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Tx/>
              <a:buNone/>
              <a:defRPr/>
            </a:lvl1pPr>
            <a:lvl2pPr>
              <a:buSzPct val="100000"/>
              <a:buFontTx/>
              <a:buNone/>
              <a:defRPr/>
            </a:lvl2pPr>
            <a:lvl3pPr marL="1285875" indent="-400050">
              <a:buSzPct val="100000"/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D6F0-0304-46D4-AE7C-52EF05805D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nummerier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2pPr>
              <a:buSzPct val="100000"/>
              <a:buFont typeface="+mj-lt"/>
              <a:buAutoNum type="alphaLcPeriod"/>
              <a:defRPr/>
            </a:lvl2pPr>
            <a:lvl3pPr marL="1076325" indent="-190500">
              <a:buSzPct val="100000"/>
              <a:buFont typeface="+mj-lt"/>
              <a:buAutoNum type="romanUcPeriod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C2233-9283-4DFB-8271-63A74833FC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Tx/>
              <a:buNone/>
              <a:defRPr/>
            </a:lvl1pPr>
            <a:lvl2pPr>
              <a:buSzPct val="100000"/>
              <a:buFontTx/>
              <a:buNone/>
              <a:defRPr/>
            </a:lvl2pPr>
            <a:lvl3pPr marL="1285875" indent="-400050">
              <a:buSzPct val="100000"/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7C22-1985-4E94-AF77-21A872EDEB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 und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A8D1-41E8-4B04-AFAC-3A53B492B3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450D-CB13-414F-A87C-6BBC5009B4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titel und nummerier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41908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4000" y="571480"/>
            <a:ext cx="8534280" cy="357208"/>
          </a:xfrm>
        </p:spPr>
        <p:txBody>
          <a:bodyPr/>
          <a:lstStyle>
            <a:lvl1pPr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2pPr>
              <a:buSzPct val="100000"/>
              <a:buFont typeface="+mj-lt"/>
              <a:buAutoNum type="alphaLcPeriod"/>
              <a:defRPr/>
            </a:lvl2pPr>
            <a:lvl3pPr marL="1076325" indent="-190500">
              <a:buSzPct val="100000"/>
              <a:buFont typeface="+mj-lt"/>
              <a:buAutoNum type="romanUcPeriod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Noch eine Testfußzeile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22A2-8E1E-4EA9-8C2B-82C5796E3B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1029" name="Picture 15" descr=" linie.jpg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350" y="866775"/>
            <a:ext cx="91551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7" descr=" linie.jpg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19775"/>
            <a:ext cx="912018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8" descr="big.jpg  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" y="6102350"/>
            <a:ext cx="841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9" descr="figur_einzeln.jpg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4400" y="6042025"/>
            <a:ext cx="5730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2150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68B96539-B7AB-4830-A831-08152A3612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Font typeface="Times" pitchFamily="18" charset="0"/>
        <a:buAutoNum type="arabicPeriod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809625" indent="-266700" algn="l" defTabSz="714375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076325" indent="-190500" algn="l" rtl="0" eaLnBrk="0" fontAlgn="base" hangingPunct="0">
        <a:spcBef>
          <a:spcPct val="15000"/>
        </a:spcBef>
        <a:spcAft>
          <a:spcPct val="0"/>
        </a:spcAft>
        <a:buClr>
          <a:schemeClr val="bg2"/>
        </a:buClr>
        <a:buSzPct val="145000"/>
        <a:buChar char="•"/>
        <a:defRPr sz="1600">
          <a:solidFill>
            <a:schemeClr val="tx1"/>
          </a:solidFill>
          <a:latin typeface="+mn-lt"/>
        </a:defRPr>
      </a:lvl3pPr>
      <a:lvl4pPr marL="1430338" indent="-165100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819275" indent="-163513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300">
          <a:solidFill>
            <a:schemeClr val="tx1"/>
          </a:solidFill>
          <a:latin typeface="+mn-lt"/>
        </a:defRPr>
      </a:lvl5pPr>
      <a:lvl6pPr marL="22764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6pPr>
      <a:lvl7pPr marL="27336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7pPr>
      <a:lvl8pPr marL="31908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8pPr>
      <a:lvl9pPr marL="36480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2053" name="Picture 15" descr=" linie.jpg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6350" y="866775"/>
            <a:ext cx="91551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 descr=" linie.jpg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19775"/>
            <a:ext cx="912018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8" descr="big.jpg  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" y="6102350"/>
            <a:ext cx="841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9" descr="figur_einzeln.jpg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34400" y="6042025"/>
            <a:ext cx="5730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2150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58A67937-FC40-48A3-ABF7-AE9B3B3703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Font typeface="Times" pitchFamily="18" charset="0"/>
        <a:buAutoNum type="arabicPeriod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809625" indent="-266700" algn="l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074738" indent="-188913" algn="l" rtl="0" eaLnBrk="0" fontAlgn="base" hangingPunct="0">
        <a:spcBef>
          <a:spcPct val="15000"/>
        </a:spcBef>
        <a:spcAft>
          <a:spcPct val="0"/>
        </a:spcAft>
        <a:buClr>
          <a:schemeClr val="bg2"/>
        </a:buClr>
        <a:buSzPct val="145000"/>
        <a:buChar char="•"/>
        <a:defRPr sz="1600">
          <a:solidFill>
            <a:schemeClr val="tx1"/>
          </a:solidFill>
          <a:latin typeface="+mn-lt"/>
        </a:defRPr>
      </a:lvl3pPr>
      <a:lvl4pPr marL="1430338" indent="-165100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819275" indent="-163513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300">
          <a:solidFill>
            <a:schemeClr val="tx1"/>
          </a:solidFill>
          <a:latin typeface="+mn-lt"/>
        </a:defRPr>
      </a:lvl5pPr>
      <a:lvl6pPr marL="22764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6pPr>
      <a:lvl7pPr marL="27336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7pPr>
      <a:lvl8pPr marL="31908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8pPr>
      <a:lvl9pPr marL="3648075" indent="-163513" algn="l" rtl="0" eaLnBrk="1" fontAlgn="base" hangingPunct="1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3077" name="Picture 15" descr=" linie.jpg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6350" y="866775"/>
            <a:ext cx="91551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8" descr="big.jpg  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" y="6102350"/>
            <a:ext cx="841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9" descr="figur_einzeln.jpg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34400" y="6042025"/>
            <a:ext cx="5730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2150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379D4626-4556-40B9-A603-DE5C4804E4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Font typeface="Times" pitchFamily="18" charset="0"/>
        <a:buAutoNum type="arabicPeriod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809625" indent="-266700" algn="l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074738" indent="-188913" algn="l" rtl="0" eaLnBrk="0" fontAlgn="base" hangingPunct="0">
        <a:spcBef>
          <a:spcPct val="15000"/>
        </a:spcBef>
        <a:spcAft>
          <a:spcPct val="0"/>
        </a:spcAft>
        <a:buClr>
          <a:schemeClr val="bg2"/>
        </a:buClr>
        <a:buSzPct val="145000"/>
        <a:buChar char="•"/>
        <a:defRPr sz="1600">
          <a:solidFill>
            <a:schemeClr val="tx1"/>
          </a:solidFill>
          <a:latin typeface="+mn-lt"/>
        </a:defRPr>
      </a:lvl3pPr>
      <a:lvl4pPr marL="1430338" indent="-165100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819275" indent="-163513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300">
          <a:solidFill>
            <a:schemeClr val="tx1"/>
          </a:solidFill>
          <a:latin typeface="+mn-lt"/>
        </a:defRPr>
      </a:lvl5pPr>
      <a:lvl6pPr marL="22764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6pPr>
      <a:lvl7pPr marL="27336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7pPr>
      <a:lvl8pPr marL="31908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8pPr>
      <a:lvl9pPr marL="36480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4100" name="Picture 15" descr=" linie.jpg  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6350" y="866775"/>
            <a:ext cx="91551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2150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591880A-151A-4923-BE2E-8E3801F490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23850" y="6096000"/>
            <a:ext cx="6877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pic>
        <p:nvPicPr>
          <p:cNvPr id="4103" name="Picture 19" descr="figur_einzeln.jpg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34400" y="6042025"/>
            <a:ext cx="5730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2" r:id="rId7"/>
    <p:sldLayoutId id="214748395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Font typeface="Times" pitchFamily="18" charset="0"/>
        <a:buAutoNum type="arabicPeriod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809625" indent="-266700" algn="l" defTabSz="809625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074738" indent="-188913" algn="l" rtl="0" eaLnBrk="0" fontAlgn="base" hangingPunct="0">
        <a:spcBef>
          <a:spcPct val="15000"/>
        </a:spcBef>
        <a:spcAft>
          <a:spcPct val="0"/>
        </a:spcAft>
        <a:buClr>
          <a:schemeClr val="bg2"/>
        </a:buClr>
        <a:buSzPct val="145000"/>
        <a:buChar char="•"/>
        <a:defRPr sz="1600">
          <a:solidFill>
            <a:schemeClr val="tx1"/>
          </a:solidFill>
          <a:latin typeface="+mn-lt"/>
        </a:defRPr>
      </a:lvl3pPr>
      <a:lvl4pPr marL="1430338" indent="-165100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819275" indent="-163513" algn="l" rtl="0" eaLnBrk="0" fontAlgn="base" hangingPunct="0">
        <a:spcBef>
          <a:spcPct val="15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300">
          <a:solidFill>
            <a:schemeClr val="tx1"/>
          </a:solidFill>
          <a:latin typeface="+mn-lt"/>
        </a:defRPr>
      </a:lvl5pPr>
      <a:lvl6pPr marL="22764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6pPr>
      <a:lvl7pPr marL="27336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7pPr>
      <a:lvl8pPr marL="31908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8pPr>
      <a:lvl9pPr marL="3648075" indent="-163513" algn="l" rtl="0" fontAlgn="base">
        <a:lnSpc>
          <a:spcPct val="120000"/>
        </a:lnSpc>
        <a:spcBef>
          <a:spcPct val="15000"/>
        </a:spcBef>
        <a:spcAft>
          <a:spcPct val="0"/>
        </a:spcAft>
        <a:buClr>
          <a:schemeClr val="folHlink"/>
        </a:buClr>
        <a:buFont typeface="Times" charset="0"/>
        <a:buChar char="•"/>
        <a:defRPr sz="1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wf.ac.at/index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3" descr="FW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1100" y="6481763"/>
            <a:ext cx="7143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el 5"/>
          <p:cNvSpPr>
            <a:spLocks noGrp="1"/>
          </p:cNvSpPr>
          <p:nvPr>
            <p:ph type="ctrTitle"/>
          </p:nvPr>
        </p:nvSpPr>
        <p:spPr>
          <a:xfrm>
            <a:off x="647700" y="2300288"/>
            <a:ext cx="8077200" cy="914400"/>
          </a:xfrm>
        </p:spPr>
        <p:txBody>
          <a:bodyPr/>
          <a:lstStyle/>
          <a:p>
            <a:pPr algn="r" eaLnBrk="1" hangingPunct="1"/>
            <a:r>
              <a:rPr lang="de-AT" dirty="0" smtClean="0"/>
              <a:t>On </a:t>
            </a:r>
            <a:r>
              <a:rPr lang="de-AT" dirty="0" err="1" smtClean="0"/>
              <a:t>using</a:t>
            </a:r>
            <a:r>
              <a:rPr lang="de-AT" dirty="0" smtClean="0"/>
              <a:t> In-</a:t>
            </a:r>
            <a:r>
              <a:rPr lang="de-AT" dirty="0" err="1" smtClean="0"/>
              <a:t>place</a:t>
            </a:r>
            <a:r>
              <a:rPr lang="de-AT" dirty="0" smtClean="0"/>
              <a:t> </a:t>
            </a:r>
            <a:r>
              <a:rPr lang="de-AT" dirty="0" err="1" smtClean="0"/>
              <a:t>Transformations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err="1" smtClean="0"/>
              <a:t>for</a:t>
            </a:r>
            <a:r>
              <a:rPr lang="de-AT" dirty="0" smtClean="0"/>
              <a:t> Model Co-</a:t>
            </a:r>
            <a:r>
              <a:rPr lang="de-AT" dirty="0" err="1" smtClean="0"/>
              <a:t>evolution</a:t>
            </a:r>
            <a:r>
              <a:rPr lang="de-AT" dirty="0" smtClean="0"/>
              <a:t>*</a:t>
            </a:r>
          </a:p>
        </p:txBody>
      </p:sp>
      <p:sp>
        <p:nvSpPr>
          <p:cNvPr id="28676" name="Untertitel 6"/>
          <p:cNvSpPr>
            <a:spLocks noGrp="1"/>
          </p:cNvSpPr>
          <p:nvPr>
            <p:ph type="subTitle" idx="1"/>
          </p:nvPr>
        </p:nvSpPr>
        <p:spPr>
          <a:xfrm>
            <a:off x="646113" y="3154363"/>
            <a:ext cx="8277225" cy="723900"/>
          </a:xfrm>
        </p:spPr>
        <p:txBody>
          <a:bodyPr/>
          <a:lstStyle/>
          <a:p>
            <a:pPr eaLnBrk="1" hangingPunct="1"/>
            <a:r>
              <a:rPr lang="de-AT" sz="1600" dirty="0" smtClean="0"/>
              <a:t>M. Wimmer, A. </a:t>
            </a:r>
            <a:r>
              <a:rPr lang="de-AT" sz="1600" dirty="0" err="1" smtClean="0"/>
              <a:t>Kusel</a:t>
            </a:r>
            <a:r>
              <a:rPr lang="de-AT" sz="1600" dirty="0" smtClean="0"/>
              <a:t>, </a:t>
            </a:r>
            <a:r>
              <a:rPr lang="de-AT" sz="1600" b="1" u="sng" dirty="0" smtClean="0"/>
              <a:t>J. Schönböck,</a:t>
            </a:r>
            <a:r>
              <a:rPr lang="de-AT" sz="1600" dirty="0" smtClean="0"/>
              <a:t> W. </a:t>
            </a:r>
            <a:r>
              <a:rPr lang="de-AT" sz="1600" dirty="0" err="1" smtClean="0"/>
              <a:t>Retschitzegger</a:t>
            </a:r>
            <a:r>
              <a:rPr lang="de-AT" sz="1600" dirty="0" smtClean="0"/>
              <a:t>, W. Schwinger, </a:t>
            </a:r>
            <a:r>
              <a:rPr lang="de-AT" sz="1600" dirty="0" err="1" smtClean="0"/>
              <a:t>and</a:t>
            </a:r>
            <a:r>
              <a:rPr lang="de-AT" sz="1600" dirty="0" smtClean="0"/>
              <a:t> G. Kappel</a:t>
            </a:r>
            <a:endParaRPr lang="en-US" sz="1600" b="1" dirty="0" smtClean="0"/>
          </a:p>
          <a:p>
            <a:pPr eaLnBrk="1" hangingPunct="1">
              <a:buFont typeface="Times" pitchFamily="18" charset="0"/>
              <a:buNone/>
            </a:pPr>
            <a:endParaRPr lang="en-US" sz="1600" b="1" dirty="0" smtClean="0"/>
          </a:p>
          <a:p>
            <a:pPr eaLnBrk="1" hangingPunct="1">
              <a:buFont typeface="Times" pitchFamily="18" charset="0"/>
              <a:buNone/>
            </a:pPr>
            <a:endParaRPr lang="en-US" sz="1600" b="1" dirty="0" smtClean="0"/>
          </a:p>
        </p:txBody>
      </p:sp>
      <p:sp>
        <p:nvSpPr>
          <p:cNvPr id="28677" name="Inhaltsplatzhalter 7"/>
          <p:cNvSpPr>
            <a:spLocks noGrp="1"/>
          </p:cNvSpPr>
          <p:nvPr>
            <p:ph sz="quarter" idx="12"/>
          </p:nvPr>
        </p:nvSpPr>
        <p:spPr>
          <a:xfrm>
            <a:off x="658813" y="3789363"/>
            <a:ext cx="8269287" cy="785812"/>
          </a:xfrm>
        </p:spPr>
        <p:txBody>
          <a:bodyPr/>
          <a:lstStyle/>
          <a:p>
            <a:pPr eaLnBrk="1" hangingPunct="1"/>
            <a:r>
              <a:rPr lang="en-US" sz="1600" dirty="0" smtClean="0"/>
              <a:t>2nd International Workshop on Model Transformation with ATL </a:t>
            </a:r>
          </a:p>
          <a:p>
            <a:pPr eaLnBrk="1" hangingPunct="1"/>
            <a:endParaRPr lang="de-AT" sz="1600" i="1" dirty="0" smtClean="0"/>
          </a:p>
        </p:txBody>
      </p:sp>
      <p:sp>
        <p:nvSpPr>
          <p:cNvPr id="28678" name="Inhaltsplatzhalter 8"/>
          <p:cNvSpPr>
            <a:spLocks noGrp="1"/>
          </p:cNvSpPr>
          <p:nvPr>
            <p:ph sz="quarter" idx="13"/>
          </p:nvPr>
        </p:nvSpPr>
        <p:spPr>
          <a:xfrm>
            <a:off x="4484688" y="4957763"/>
            <a:ext cx="4429125" cy="285750"/>
          </a:xfrm>
        </p:spPr>
        <p:txBody>
          <a:bodyPr/>
          <a:lstStyle/>
          <a:p>
            <a:pPr eaLnBrk="1" hangingPunct="1"/>
            <a:r>
              <a:rPr lang="de-AT" sz="2000" smtClean="0"/>
              <a:t>Johannes Schönböck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09638" y="6500813"/>
            <a:ext cx="73580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AT" sz="1200" dirty="0">
                <a:latin typeface="+mn-lt"/>
              </a:rPr>
              <a:t> *</a:t>
            </a:r>
            <a:r>
              <a:rPr lang="de-AT" sz="1200" dirty="0" err="1">
                <a:latin typeface="+mn-lt"/>
              </a:rPr>
              <a:t>This</a:t>
            </a:r>
            <a:r>
              <a:rPr lang="de-AT" sz="1200" dirty="0">
                <a:latin typeface="+mn-lt"/>
              </a:rPr>
              <a:t> </a:t>
            </a:r>
            <a:r>
              <a:rPr lang="de-AT" sz="1200" dirty="0" err="1">
                <a:latin typeface="+mn-lt"/>
              </a:rPr>
              <a:t>work</a:t>
            </a:r>
            <a:r>
              <a:rPr lang="de-AT" sz="1200" dirty="0">
                <a:latin typeface="+mn-lt"/>
              </a:rPr>
              <a:t> </a:t>
            </a:r>
            <a:r>
              <a:rPr lang="de-AT" sz="1200" dirty="0" err="1">
                <a:latin typeface="+mn-lt"/>
              </a:rPr>
              <a:t>has</a:t>
            </a:r>
            <a:r>
              <a:rPr lang="de-AT" sz="1200" dirty="0">
                <a:latin typeface="+mn-lt"/>
              </a:rPr>
              <a:t> </a:t>
            </a:r>
            <a:r>
              <a:rPr lang="de-AT" sz="1200" dirty="0" err="1">
                <a:latin typeface="+mn-lt"/>
              </a:rPr>
              <a:t>been</a:t>
            </a:r>
            <a:r>
              <a:rPr lang="de-AT" sz="1200" dirty="0">
                <a:latin typeface="+mn-lt"/>
              </a:rPr>
              <a:t> </a:t>
            </a:r>
            <a:r>
              <a:rPr lang="de-AT" sz="1200" dirty="0" err="1">
                <a:latin typeface="+mn-lt"/>
              </a:rPr>
              <a:t>partly</a:t>
            </a:r>
            <a:r>
              <a:rPr lang="de-AT" sz="1200" dirty="0">
                <a:latin typeface="+mn-lt"/>
              </a:rPr>
              <a:t> </a:t>
            </a:r>
            <a:r>
              <a:rPr lang="de-AT" sz="1200" dirty="0" err="1">
                <a:latin typeface="+mn-lt"/>
              </a:rPr>
              <a:t>funded</a:t>
            </a:r>
            <a:r>
              <a:rPr lang="de-AT" sz="1200" dirty="0">
                <a:latin typeface="+mn-lt"/>
              </a:rPr>
              <a:t> </a:t>
            </a:r>
            <a:r>
              <a:rPr lang="de-AT" sz="1200" dirty="0" err="1">
                <a:latin typeface="+mn-lt"/>
              </a:rPr>
              <a:t>by</a:t>
            </a:r>
            <a:r>
              <a:rPr lang="de-AT" sz="1200" dirty="0">
                <a:latin typeface="+mn-lt"/>
              </a:rPr>
              <a:t> the Austrian Science Fund (FWF) </a:t>
            </a:r>
            <a:r>
              <a:rPr lang="de-AT" sz="1200" dirty="0" err="1">
                <a:latin typeface="+mn-lt"/>
              </a:rPr>
              <a:t>under</a:t>
            </a:r>
            <a:r>
              <a:rPr lang="de-AT" sz="1200" dirty="0">
                <a:latin typeface="+mn-lt"/>
              </a:rPr>
              <a:t> </a:t>
            </a:r>
            <a:r>
              <a:rPr lang="de-AT" sz="1200" dirty="0" err="1">
                <a:latin typeface="+mn-lt"/>
              </a:rPr>
              <a:t>grant</a:t>
            </a:r>
            <a:r>
              <a:rPr lang="de-AT" sz="1200" dirty="0">
                <a:latin typeface="+mn-lt"/>
              </a:rPr>
              <a:t> P21374-N13.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2 – Co-</a:t>
            </a:r>
            <a:r>
              <a:rPr lang="de-DE" dirty="0" err="1" smtClean="0"/>
              <a:t>evolution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in-</a:t>
            </a:r>
            <a:r>
              <a:rPr lang="de-DE" dirty="0" err="1" smtClean="0"/>
              <a:t>place</a:t>
            </a:r>
            <a:r>
              <a:rPr lang="de-DE" dirty="0" smtClean="0"/>
              <a:t> Transformation (1/4)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3597754"/>
            <a:ext cx="8534280" cy="2428892"/>
          </a:xfrm>
        </p:spPr>
        <p:txBody>
          <a:bodyPr/>
          <a:lstStyle/>
          <a:p>
            <a:r>
              <a:rPr lang="en-GB" dirty="0" smtClean="0"/>
              <a:t>Usually a co-evolution transformation consists of </a:t>
            </a:r>
            <a:r>
              <a:rPr lang="en-GB" sz="1800" dirty="0" smtClean="0"/>
              <a:t>Create Operations, Update Operations and Delete Operations</a:t>
            </a:r>
          </a:p>
          <a:p>
            <a:r>
              <a:rPr lang="en-GB" dirty="0" smtClean="0"/>
              <a:t>The proposed approach needs only </a:t>
            </a:r>
            <a:r>
              <a:rPr lang="en-GB" b="1" dirty="0" smtClean="0"/>
              <a:t>create</a:t>
            </a:r>
            <a:r>
              <a:rPr lang="en-GB" dirty="0" smtClean="0"/>
              <a:t> (adding) and </a:t>
            </a:r>
            <a:r>
              <a:rPr lang="en-GB" b="1" dirty="0" smtClean="0"/>
              <a:t>update</a:t>
            </a:r>
            <a:r>
              <a:rPr lang="en-GB" dirty="0" smtClean="0"/>
              <a:t> </a:t>
            </a:r>
            <a:r>
              <a:rPr lang="en-GB" b="1" dirty="0" smtClean="0"/>
              <a:t>operations</a:t>
            </a:r>
            <a:r>
              <a:rPr lang="en-GB" dirty="0" smtClean="0"/>
              <a:t>, since </a:t>
            </a:r>
            <a:r>
              <a:rPr lang="en-GB" b="1" dirty="0" smtClean="0"/>
              <a:t>delete operations </a:t>
            </a:r>
            <a:r>
              <a:rPr lang="en-GB" dirty="0" smtClean="0"/>
              <a:t>are realized during the final </a:t>
            </a:r>
            <a:r>
              <a:rPr lang="en-GB" b="1" dirty="0" smtClean="0"/>
              <a:t>check-out transformation, in case of projection</a:t>
            </a:r>
          </a:p>
          <a:p>
            <a:r>
              <a:rPr lang="en-GB" dirty="0" smtClean="0"/>
              <a:t>Only</a:t>
            </a:r>
            <a:r>
              <a:rPr lang="en-GB" b="1" dirty="0" smtClean="0"/>
              <a:t> selection scenario </a:t>
            </a:r>
            <a:r>
              <a:rPr lang="en-GB" dirty="0" smtClean="0"/>
              <a:t>requires delete operation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142976" y="1142984"/>
            <a:ext cx="7358114" cy="24288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928926" y="1288670"/>
            <a:ext cx="1332000" cy="360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Original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168826" y="1288670"/>
            <a:ext cx="1332000" cy="360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Evolved</a:t>
            </a:r>
            <a:r>
              <a:rPr lang="de-DE" sz="1400" b="1" dirty="0" smtClean="0"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045300" y="1857340"/>
            <a:ext cx="1332000" cy="458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latin typeface="Myriad Roman" pitchFamily="34" charset="0"/>
              </a:rPr>
              <a:t>Original MM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85852" y="2928934"/>
            <a:ext cx="1500198" cy="360000"/>
          </a:xfrm>
          <a:prstGeom prst="rect">
            <a:avLst/>
          </a:prstGeom>
          <a:gradFill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0" name="Gerade Verbindung mit Pfeil 9"/>
          <p:cNvCxnSpPr>
            <a:stCxn id="9" idx="0"/>
            <a:endCxn id="6" idx="2"/>
          </p:cNvCxnSpPr>
          <p:nvPr/>
        </p:nvCxnSpPr>
        <p:spPr>
          <a:xfrm rot="5400000" flipH="1" flipV="1">
            <a:off x="2175306" y="1509315"/>
            <a:ext cx="1280264" cy="15589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0"/>
            <a:endCxn id="8" idx="1"/>
          </p:cNvCxnSpPr>
          <p:nvPr/>
        </p:nvCxnSpPr>
        <p:spPr>
          <a:xfrm rot="5400000" flipH="1" flipV="1">
            <a:off x="2619564" y="1503199"/>
            <a:ext cx="842123" cy="200934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estreifter Pfeil nach rechts 11"/>
          <p:cNvSpPr/>
          <p:nvPr/>
        </p:nvSpPr>
        <p:spPr>
          <a:xfrm>
            <a:off x="2857488" y="2913574"/>
            <a:ext cx="880704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755444" y="2928934"/>
            <a:ext cx="1928826" cy="5000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4" name="Gerade Verbindung mit Pfeil 13"/>
          <p:cNvCxnSpPr>
            <a:stCxn id="13" idx="0"/>
            <a:endCxn id="8" idx="2"/>
          </p:cNvCxnSpPr>
          <p:nvPr/>
        </p:nvCxnSpPr>
        <p:spPr>
          <a:xfrm rot="16200000" flipV="1">
            <a:off x="4409253" y="2618329"/>
            <a:ext cx="612652" cy="85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estreifter Pfeil nach rechts 14"/>
          <p:cNvSpPr/>
          <p:nvPr/>
        </p:nvSpPr>
        <p:spPr>
          <a:xfrm>
            <a:off x="5738456" y="2931744"/>
            <a:ext cx="1000132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738588" y="2928910"/>
            <a:ext cx="1643074" cy="3600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DE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7" name="Gerade Verbindung mit Pfeil 16"/>
          <p:cNvCxnSpPr>
            <a:stCxn id="16" idx="0"/>
            <a:endCxn id="8" idx="3"/>
          </p:cNvCxnSpPr>
          <p:nvPr/>
        </p:nvCxnSpPr>
        <p:spPr>
          <a:xfrm rot="16200000" flipV="1">
            <a:off x="6047664" y="1416448"/>
            <a:ext cx="842099" cy="21828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6" idx="0"/>
            <a:endCxn id="7" idx="2"/>
          </p:cNvCxnSpPr>
          <p:nvPr/>
        </p:nvCxnSpPr>
        <p:spPr>
          <a:xfrm rot="16200000" flipV="1">
            <a:off x="6057356" y="1426140"/>
            <a:ext cx="1280240" cy="17252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023812" y="2984598"/>
            <a:ext cx="59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load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755708" y="301180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check-out</a:t>
            </a:r>
            <a:endParaRPr lang="de-AT" sz="1400" b="1" i="1" dirty="0">
              <a:latin typeface="Myriad Roman"/>
            </a:endParaRPr>
          </a:p>
        </p:txBody>
      </p:sp>
      <p:sp>
        <p:nvSpPr>
          <p:cNvPr id="21" name="Pfeil nach links, rechts und oben 20"/>
          <p:cNvSpPr/>
          <p:nvPr/>
        </p:nvSpPr>
        <p:spPr>
          <a:xfrm rot="10800000">
            <a:off x="4286248" y="1284025"/>
            <a:ext cx="857256" cy="573315"/>
          </a:xfrm>
          <a:prstGeom prst="leftRightUpArrow">
            <a:avLst>
              <a:gd name="adj1" fmla="val 25000"/>
              <a:gd name="adj2" fmla="val 23202"/>
              <a:gd name="adj3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384734" y="1288670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merge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643438" y="1108670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1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129696" y="2534596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2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6095646" y="2786034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3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6" name="Nach unten gekrümmter Pfeil 25"/>
          <p:cNvSpPr/>
          <p:nvPr/>
        </p:nvSpPr>
        <p:spPr>
          <a:xfrm>
            <a:off x="4238258" y="2643158"/>
            <a:ext cx="1071570" cy="285752"/>
          </a:xfrm>
          <a:prstGeom prst="curvedDownArrow">
            <a:avLst>
              <a:gd name="adj1" fmla="val 28994"/>
              <a:gd name="adj2" fmla="val 111547"/>
              <a:gd name="adj3" fmla="val 6580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 u="sng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952374" y="2500306"/>
            <a:ext cx="138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In-</a:t>
            </a:r>
            <a:r>
              <a:rPr lang="de-AT" sz="1200" b="1" i="1" dirty="0" err="1" smtClean="0">
                <a:latin typeface="Myriad Roman"/>
              </a:rPr>
              <a:t>place</a:t>
            </a:r>
            <a:r>
              <a:rPr lang="de-AT" sz="1200" b="1" i="1" dirty="0" smtClean="0">
                <a:latin typeface="Myriad Roman"/>
              </a:rPr>
              <a:t> </a:t>
            </a:r>
            <a:r>
              <a:rPr lang="de-AT" sz="1200" b="1" i="1" dirty="0" err="1" smtClean="0">
                <a:latin typeface="Myriad Roman"/>
              </a:rPr>
              <a:t>trafo</a:t>
            </a:r>
            <a:endParaRPr lang="de-AT" sz="1200" b="1" i="1" dirty="0" smtClean="0">
              <a:latin typeface="Myriad Roman"/>
            </a:endParaRPr>
          </a:p>
          <a:p>
            <a:r>
              <a:rPr lang="de-DE" sz="1200" b="1" i="1" dirty="0" err="1" smtClean="0">
                <a:latin typeface="Myriad Roman"/>
              </a:rPr>
              <a:t>for</a:t>
            </a:r>
            <a:r>
              <a:rPr lang="de-DE" sz="1200" b="1" i="1" dirty="0" smtClean="0">
                <a:latin typeface="Myriad Roman"/>
              </a:rPr>
              <a:t> </a:t>
            </a:r>
            <a:r>
              <a:rPr lang="de-DE" sz="1200" b="1" i="1" dirty="0" err="1" smtClean="0">
                <a:latin typeface="Myriad Roman"/>
              </a:rPr>
              <a:t>co-evolution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952242" y="207165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809498" y="2143092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524274" y="2000216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787782" y="2111185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666886" y="242884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2928926" y="2471998"/>
            <a:ext cx="2571768" cy="500066"/>
          </a:xfrm>
          <a:prstGeom prst="roundRect">
            <a:avLst/>
          </a:prstGeom>
          <a:noFill/>
          <a:ln w="793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4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38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2 – Co-</a:t>
            </a:r>
            <a:r>
              <a:rPr lang="de-DE" dirty="0" err="1" smtClean="0"/>
              <a:t>evolution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in-</a:t>
            </a:r>
            <a:r>
              <a:rPr lang="de-DE" dirty="0" err="1" smtClean="0"/>
              <a:t>place</a:t>
            </a:r>
            <a:r>
              <a:rPr lang="de-DE" dirty="0" smtClean="0"/>
              <a:t> Transformation (2/4)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857752" y="5429264"/>
            <a:ext cx="785818" cy="285752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6126384" y="5037570"/>
            <a:ext cx="1491572" cy="21431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357158" y="5357826"/>
            <a:ext cx="1643074" cy="57150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20224" y="3534942"/>
            <a:ext cx="8501122" cy="2286016"/>
          </a:xfrm>
          <a:prstGeom prst="rect">
            <a:avLst/>
          </a:prstGeom>
          <a:noFill/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328850" y="1099854"/>
            <a:ext cx="8501122" cy="228601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47163" y="1187787"/>
            <a:ext cx="1553466" cy="307777"/>
          </a:xfrm>
          <a:prstGeom prst="rect">
            <a:avLst/>
          </a:prstGeom>
          <a:noFill/>
          <a:ln w="1270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400" b="1" i="1" dirty="0" err="1" smtClean="0">
                <a:latin typeface="Myriad Roman" pitchFamily="34" charset="0"/>
              </a:rPr>
              <a:t>NamedElement</a:t>
            </a:r>
            <a:endParaRPr lang="de-AT" sz="1400" b="1" i="1" dirty="0">
              <a:latin typeface="Myriad Roman" pitchFamily="34" charset="0"/>
            </a:endParaRPr>
          </a:p>
        </p:txBody>
      </p:sp>
      <p:sp>
        <p:nvSpPr>
          <p:cNvPr id="12" name="AutoShape 41"/>
          <p:cNvSpPr>
            <a:spLocks noChangeArrowheads="1"/>
          </p:cNvSpPr>
          <p:nvPr/>
        </p:nvSpPr>
        <p:spPr bwMode="auto">
          <a:xfrm rot="16200000">
            <a:off x="4940303" y="2184396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5000628" y="2208739"/>
            <a:ext cx="107157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attributes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5500694" y="201882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</a:t>
            </a:r>
            <a:r>
              <a:rPr lang="de-AT" sz="1050" dirty="0" smtClean="0">
                <a:latin typeface="Myriad Roman" pitchFamily="34" charset="0"/>
              </a:rPr>
              <a:t>..*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15" name="Rectangle 69"/>
          <p:cNvSpPr>
            <a:spLocks noChangeArrowheads="1"/>
          </p:cNvSpPr>
          <p:nvPr/>
        </p:nvSpPr>
        <p:spPr bwMode="auto">
          <a:xfrm>
            <a:off x="3427416" y="2392888"/>
            <a:ext cx="1485900" cy="4379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>
                <a:latin typeface="Myriad Roman" pitchFamily="34" charset="0"/>
              </a:rPr>
              <a:t>isAbstract</a:t>
            </a:r>
            <a:r>
              <a:rPr lang="de-DE" sz="1050" dirty="0">
                <a:latin typeface="Myriad Roman" pitchFamily="34" charset="0"/>
              </a:rPr>
              <a:t>: </a:t>
            </a:r>
            <a:r>
              <a:rPr lang="de-DE" sz="1050" dirty="0" smtClean="0">
                <a:latin typeface="Myriad Roman" pitchFamily="34" charset="0"/>
              </a:rPr>
              <a:t>Boolean</a:t>
            </a:r>
            <a:r>
              <a:rPr lang="de-DE" sz="1200" dirty="0" smtClean="0">
                <a:latin typeface="Myriad Roman" pitchFamily="34" charset="0"/>
              </a:rPr>
              <a:t/>
            </a:r>
            <a:br>
              <a:rPr lang="de-DE" sz="1200" dirty="0" smtClean="0">
                <a:latin typeface="Myriad Roman" pitchFamily="34" charset="0"/>
              </a:rPr>
            </a:br>
            <a:endParaRPr lang="de-DE" sz="1200" dirty="0">
              <a:latin typeface="Myriad Roman" pitchFamily="34" charset="0"/>
            </a:endParaRPr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7416" y="2121334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>
                <a:latin typeface="Myriad Roman" pitchFamily="34" charset="0"/>
              </a:rPr>
              <a:t>Class</a:t>
            </a:r>
          </a:p>
        </p:txBody>
      </p:sp>
      <p:sp>
        <p:nvSpPr>
          <p:cNvPr id="17" name="AutoShape 112"/>
          <p:cNvSpPr>
            <a:spLocks noChangeArrowheads="1"/>
          </p:cNvSpPr>
          <p:nvPr/>
        </p:nvSpPr>
        <p:spPr bwMode="auto">
          <a:xfrm>
            <a:off x="4090103" y="1759291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3447162" y="1500174"/>
            <a:ext cx="1553466" cy="2591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name</a:t>
            </a:r>
            <a:r>
              <a:rPr lang="de-DE" sz="1050" dirty="0" smtClean="0">
                <a:latin typeface="Myriad Roman" pitchFamily="34" charset="0"/>
              </a:rPr>
              <a:t> : String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19" name="Rectangle 106"/>
          <p:cNvSpPr>
            <a:spLocks noChangeArrowheads="1"/>
          </p:cNvSpPr>
          <p:nvPr/>
        </p:nvSpPr>
        <p:spPr bwMode="auto">
          <a:xfrm>
            <a:off x="5857884" y="2121334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i="1" dirty="0" smtClean="0">
                <a:latin typeface="Myriad Roman" pitchFamily="34" charset="0"/>
              </a:rPr>
              <a:t>Attribute</a:t>
            </a:r>
            <a:endParaRPr lang="de-DE" sz="1400" b="1" i="1" dirty="0">
              <a:latin typeface="Myriad Roman" pitchFamily="34" charset="0"/>
            </a:endParaRPr>
          </a:p>
        </p:txBody>
      </p:sp>
      <p:cxnSp>
        <p:nvCxnSpPr>
          <p:cNvPr id="20" name="Gerade Verbindung 19"/>
          <p:cNvCxnSpPr>
            <a:stCxn id="17" idx="3"/>
            <a:endCxn id="16" idx="0"/>
          </p:cNvCxnSpPr>
          <p:nvPr/>
        </p:nvCxnSpPr>
        <p:spPr>
          <a:xfrm rot="5400000">
            <a:off x="4062323" y="2011797"/>
            <a:ext cx="217581" cy="1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>
            <a:stCxn id="19" idx="1"/>
            <a:endCxn id="12" idx="2"/>
          </p:cNvCxnSpPr>
          <p:nvPr/>
        </p:nvCxnSpPr>
        <p:spPr>
          <a:xfrm rot="10800000" flipV="1">
            <a:off x="5072066" y="2257065"/>
            <a:ext cx="785818" cy="59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112"/>
          <p:cNvSpPr>
            <a:spLocks noChangeArrowheads="1"/>
          </p:cNvSpPr>
          <p:nvPr/>
        </p:nvSpPr>
        <p:spPr bwMode="auto">
          <a:xfrm>
            <a:off x="6536338" y="2616547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3" name="Rectangle 106"/>
          <p:cNvSpPr>
            <a:spLocks noChangeArrowheads="1"/>
          </p:cNvSpPr>
          <p:nvPr/>
        </p:nvSpPr>
        <p:spPr bwMode="auto">
          <a:xfrm>
            <a:off x="5357818" y="2988026"/>
            <a:ext cx="1285884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ID_Attribute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24" name="Gewinkelte Verbindung 23"/>
          <p:cNvCxnSpPr>
            <a:stCxn id="19" idx="0"/>
            <a:endCxn id="17" idx="3"/>
          </p:cNvCxnSpPr>
          <p:nvPr/>
        </p:nvCxnSpPr>
        <p:spPr>
          <a:xfrm rot="16200000" flipV="1">
            <a:off x="5277557" y="798056"/>
            <a:ext cx="217581" cy="24289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06"/>
          <p:cNvSpPr>
            <a:spLocks noChangeArrowheads="1"/>
          </p:cNvSpPr>
          <p:nvPr/>
        </p:nvSpPr>
        <p:spPr bwMode="auto">
          <a:xfrm>
            <a:off x="6786578" y="2988026"/>
            <a:ext cx="142876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Desc_Attribute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26" name="Gewinkelte Verbindung 25"/>
          <p:cNvCxnSpPr>
            <a:stCxn id="25" idx="0"/>
            <a:endCxn id="22" idx="3"/>
          </p:cNvCxnSpPr>
          <p:nvPr/>
        </p:nvCxnSpPr>
        <p:spPr>
          <a:xfrm rot="16200000" flipV="1">
            <a:off x="6946018" y="2433086"/>
            <a:ext cx="227017" cy="8828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3" idx="0"/>
            <a:endCxn id="22" idx="3"/>
          </p:cNvCxnSpPr>
          <p:nvPr/>
        </p:nvCxnSpPr>
        <p:spPr>
          <a:xfrm rot="5400000" flipH="1" flipV="1">
            <a:off x="6195919" y="2565851"/>
            <a:ext cx="227017" cy="6173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41"/>
          <p:cNvSpPr>
            <a:spLocks noChangeArrowheads="1"/>
          </p:cNvSpPr>
          <p:nvPr/>
        </p:nvSpPr>
        <p:spPr bwMode="auto">
          <a:xfrm rot="16200000">
            <a:off x="3293760" y="2180275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9" name="Rectangle 106"/>
          <p:cNvSpPr>
            <a:spLocks noChangeArrowheads="1"/>
          </p:cNvSpPr>
          <p:nvPr/>
        </p:nvSpPr>
        <p:spPr bwMode="auto">
          <a:xfrm>
            <a:off x="1071538" y="2121334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Reference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30" name="Gerade Verbindung 29"/>
          <p:cNvCxnSpPr>
            <a:stCxn id="29" idx="3"/>
            <a:endCxn id="28" idx="0"/>
          </p:cNvCxnSpPr>
          <p:nvPr/>
        </p:nvCxnSpPr>
        <p:spPr>
          <a:xfrm>
            <a:off x="2557438" y="2257066"/>
            <a:ext cx="710923" cy="1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Form 30"/>
          <p:cNvCxnSpPr>
            <a:stCxn id="29" idx="1"/>
            <a:endCxn id="32" idx="0"/>
          </p:cNvCxnSpPr>
          <p:nvPr/>
        </p:nvCxnSpPr>
        <p:spPr>
          <a:xfrm rot="10800000" flipH="1">
            <a:off x="1071537" y="2125360"/>
            <a:ext cx="285131" cy="131707"/>
          </a:xfrm>
          <a:prstGeom prst="bentConnector4">
            <a:avLst>
              <a:gd name="adj1" fmla="val -80174"/>
              <a:gd name="adj2" fmla="val 27662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1249512" y="2125359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3" name="Gewinkelte Verbindung 32"/>
          <p:cNvCxnSpPr>
            <a:stCxn id="29" idx="0"/>
            <a:endCxn id="17" idx="3"/>
          </p:cNvCxnSpPr>
          <p:nvPr/>
        </p:nvCxnSpPr>
        <p:spPr>
          <a:xfrm rot="5400000" flipH="1" flipV="1">
            <a:off x="2884383" y="833859"/>
            <a:ext cx="217581" cy="23573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Form 125"/>
          <p:cNvCxnSpPr>
            <a:stCxn id="35" idx="2"/>
            <a:endCxn id="43" idx="2"/>
          </p:cNvCxnSpPr>
          <p:nvPr/>
        </p:nvCxnSpPr>
        <p:spPr>
          <a:xfrm rot="16200000" flipH="1">
            <a:off x="2818194" y="1827154"/>
            <a:ext cx="1588" cy="2007413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69"/>
          <p:cNvSpPr>
            <a:spLocks noChangeArrowheads="1"/>
          </p:cNvSpPr>
          <p:nvPr/>
        </p:nvSpPr>
        <p:spPr bwMode="auto">
          <a:xfrm>
            <a:off x="1071538" y="2393355"/>
            <a:ext cx="1485900" cy="4375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upperMult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 smtClean="0">
              <a:latin typeface="Myriad Roman" pitchFamily="34" charset="0"/>
            </a:endParaRPr>
          </a:p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lowerMult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36" name="Rectangle 69"/>
          <p:cNvSpPr>
            <a:spLocks noChangeArrowheads="1"/>
          </p:cNvSpPr>
          <p:nvPr/>
        </p:nvSpPr>
        <p:spPr bwMode="auto">
          <a:xfrm>
            <a:off x="5857884" y="2393355"/>
            <a:ext cx="1485900" cy="214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smtClean="0">
                <a:latin typeface="Myriad Roman" pitchFamily="34" charset="0"/>
              </a:rPr>
              <a:t>type : String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2428860" y="2259357"/>
            <a:ext cx="92869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references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3241312" y="2997879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type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2500298" y="204504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</a:t>
            </a:r>
            <a:r>
              <a:rPr lang="de-AT" sz="1050" dirty="0" smtClean="0">
                <a:latin typeface="Myriad Roman" pitchFamily="34" charset="0"/>
              </a:rPr>
              <a:t>..*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3428992" y="2830861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1..1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1000100" y="1866655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1..1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714348" y="1650685"/>
            <a:ext cx="8572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opposite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3714744" y="2687985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Rechteck 43"/>
          <p:cNvSpPr/>
          <p:nvPr/>
        </p:nvSpPr>
        <p:spPr>
          <a:xfrm>
            <a:off x="4572000" y="2687985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5" name="Form 125"/>
          <p:cNvCxnSpPr>
            <a:stCxn id="15" idx="3"/>
            <a:endCxn id="44" idx="2"/>
          </p:cNvCxnSpPr>
          <p:nvPr/>
        </p:nvCxnSpPr>
        <p:spPr>
          <a:xfrm flipH="1">
            <a:off x="4679157" y="2611875"/>
            <a:ext cx="234159" cy="218986"/>
          </a:xfrm>
          <a:prstGeom prst="bentConnector4">
            <a:avLst>
              <a:gd name="adj1" fmla="val -97626"/>
              <a:gd name="adj2" fmla="val 20439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4384320" y="3005573"/>
            <a:ext cx="97349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extends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4714876" y="2830861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0..</a:t>
            </a:r>
            <a:r>
              <a:rPr lang="de-AT" sz="1050" dirty="0" smtClean="0">
                <a:latin typeface="Myriad Roman" pitchFamily="34" charset="0"/>
              </a:rPr>
              <a:t>1</a:t>
            </a:r>
            <a:endParaRPr lang="de-AT" sz="1050" dirty="0">
              <a:latin typeface="Myriad Roman" pitchFamily="34" charset="0"/>
            </a:endParaRPr>
          </a:p>
        </p:txBody>
      </p:sp>
      <p:cxnSp>
        <p:nvCxnSpPr>
          <p:cNvPr id="48" name="Gerade Verbindung 47"/>
          <p:cNvCxnSpPr/>
          <p:nvPr/>
        </p:nvCxnSpPr>
        <p:spPr>
          <a:xfrm>
            <a:off x="285752" y="3473803"/>
            <a:ext cx="8715404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714744" y="3616679"/>
            <a:ext cx="1553466" cy="307777"/>
          </a:xfrm>
          <a:prstGeom prst="rect">
            <a:avLst/>
          </a:prstGeom>
          <a:noFill/>
          <a:ln w="1270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400" b="1" i="1" dirty="0" err="1" smtClean="0">
                <a:latin typeface="Myriad Roman" pitchFamily="34" charset="0"/>
              </a:rPr>
              <a:t>NamedElement</a:t>
            </a:r>
            <a:endParaRPr lang="de-AT" sz="1400" b="1" i="1" dirty="0">
              <a:latin typeface="Myriad Roman" pitchFamily="34" charset="0"/>
            </a:endParaRPr>
          </a:p>
        </p:txBody>
      </p:sp>
      <p:sp>
        <p:nvSpPr>
          <p:cNvPr id="50" name="AutoShape 41"/>
          <p:cNvSpPr>
            <a:spLocks noChangeArrowheads="1"/>
          </p:cNvSpPr>
          <p:nvPr/>
        </p:nvSpPr>
        <p:spPr bwMode="auto">
          <a:xfrm rot="16200000">
            <a:off x="5207884" y="4613288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5268209" y="4637631"/>
            <a:ext cx="107157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attributes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52" name="Text Box 45"/>
          <p:cNvSpPr txBox="1">
            <a:spLocks noChangeArrowheads="1"/>
          </p:cNvSpPr>
          <p:nvPr/>
        </p:nvSpPr>
        <p:spPr bwMode="auto">
          <a:xfrm>
            <a:off x="5768275" y="4447715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</a:t>
            </a:r>
            <a:r>
              <a:rPr lang="de-AT" sz="1050" dirty="0" smtClean="0">
                <a:latin typeface="Myriad Roman" pitchFamily="34" charset="0"/>
              </a:rPr>
              <a:t>..*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53" name="Rectangle 69"/>
          <p:cNvSpPr>
            <a:spLocks noChangeArrowheads="1"/>
          </p:cNvSpPr>
          <p:nvPr/>
        </p:nvSpPr>
        <p:spPr bwMode="auto">
          <a:xfrm>
            <a:off x="3694997" y="4821780"/>
            <a:ext cx="1485900" cy="4379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>
                <a:latin typeface="Myriad Roman" pitchFamily="34" charset="0"/>
              </a:rPr>
              <a:t>isAbstract</a:t>
            </a:r>
            <a:r>
              <a:rPr lang="de-DE" sz="1050" dirty="0">
                <a:latin typeface="Myriad Roman" pitchFamily="34" charset="0"/>
              </a:rPr>
              <a:t>: </a:t>
            </a:r>
            <a:r>
              <a:rPr lang="de-DE" sz="1050" dirty="0" smtClean="0">
                <a:latin typeface="Myriad Roman" pitchFamily="34" charset="0"/>
              </a:rPr>
              <a:t>Boolean</a:t>
            </a:r>
            <a:r>
              <a:rPr lang="de-DE" sz="1200" dirty="0" smtClean="0">
                <a:latin typeface="Myriad Roman" pitchFamily="34" charset="0"/>
              </a:rPr>
              <a:t/>
            </a:r>
            <a:br>
              <a:rPr lang="de-DE" sz="1200" dirty="0" smtClean="0">
                <a:latin typeface="Myriad Roman" pitchFamily="34" charset="0"/>
              </a:rPr>
            </a:br>
            <a:endParaRPr lang="de-DE" sz="1200" dirty="0">
              <a:latin typeface="Myriad Roman" pitchFamily="34" charset="0"/>
            </a:endParaRPr>
          </a:p>
        </p:txBody>
      </p:sp>
      <p:sp>
        <p:nvSpPr>
          <p:cNvPr id="54" name="Rectangle 106"/>
          <p:cNvSpPr>
            <a:spLocks noChangeArrowheads="1"/>
          </p:cNvSpPr>
          <p:nvPr/>
        </p:nvSpPr>
        <p:spPr bwMode="auto">
          <a:xfrm>
            <a:off x="3694997" y="4550226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>
                <a:latin typeface="Myriad Roman" pitchFamily="34" charset="0"/>
              </a:rPr>
              <a:t>Class</a:t>
            </a:r>
          </a:p>
        </p:txBody>
      </p:sp>
      <p:sp>
        <p:nvSpPr>
          <p:cNvPr id="55" name="AutoShape 112"/>
          <p:cNvSpPr>
            <a:spLocks noChangeArrowheads="1"/>
          </p:cNvSpPr>
          <p:nvPr/>
        </p:nvSpPr>
        <p:spPr bwMode="auto">
          <a:xfrm>
            <a:off x="4357684" y="4188183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56" name="Rectangle 69"/>
          <p:cNvSpPr>
            <a:spLocks noChangeArrowheads="1"/>
          </p:cNvSpPr>
          <p:nvPr/>
        </p:nvSpPr>
        <p:spPr bwMode="auto">
          <a:xfrm>
            <a:off x="3714743" y="3929066"/>
            <a:ext cx="1553466" cy="2591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name</a:t>
            </a:r>
            <a:r>
              <a:rPr lang="de-DE" sz="1050" dirty="0" smtClean="0">
                <a:latin typeface="Myriad Roman" pitchFamily="34" charset="0"/>
              </a:rPr>
              <a:t> : String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57" name="Rectangle 106"/>
          <p:cNvSpPr>
            <a:spLocks noChangeArrowheads="1"/>
          </p:cNvSpPr>
          <p:nvPr/>
        </p:nvSpPr>
        <p:spPr bwMode="auto">
          <a:xfrm>
            <a:off x="6125465" y="4550226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58" name="Gerade Verbindung 57"/>
          <p:cNvCxnSpPr>
            <a:stCxn id="55" idx="3"/>
            <a:endCxn id="54" idx="0"/>
          </p:cNvCxnSpPr>
          <p:nvPr/>
        </p:nvCxnSpPr>
        <p:spPr>
          <a:xfrm rot="5400000">
            <a:off x="4329904" y="4440689"/>
            <a:ext cx="217581" cy="1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>
            <a:stCxn id="57" idx="1"/>
            <a:endCxn id="50" idx="2"/>
          </p:cNvCxnSpPr>
          <p:nvPr/>
        </p:nvCxnSpPr>
        <p:spPr>
          <a:xfrm rot="10800000" flipV="1">
            <a:off x="5339647" y="4685957"/>
            <a:ext cx="785818" cy="59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stCxn id="57" idx="0"/>
            <a:endCxn id="55" idx="3"/>
          </p:cNvCxnSpPr>
          <p:nvPr/>
        </p:nvCxnSpPr>
        <p:spPr>
          <a:xfrm rot="16200000" flipV="1">
            <a:off x="5545138" y="3226948"/>
            <a:ext cx="217581" cy="24289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06"/>
          <p:cNvSpPr>
            <a:spLocks noChangeArrowheads="1"/>
          </p:cNvSpPr>
          <p:nvPr/>
        </p:nvSpPr>
        <p:spPr bwMode="auto">
          <a:xfrm>
            <a:off x="1339119" y="4550226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Reference</a:t>
            </a:r>
            <a:endParaRPr lang="de-DE" sz="1400" b="1" dirty="0">
              <a:latin typeface="Myriad Roman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1517093" y="4554251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3" name="Gewinkelte Verbindung 62"/>
          <p:cNvCxnSpPr>
            <a:stCxn id="61" idx="0"/>
            <a:endCxn id="55" idx="3"/>
          </p:cNvCxnSpPr>
          <p:nvPr/>
        </p:nvCxnSpPr>
        <p:spPr>
          <a:xfrm rot="5400000" flipH="1" flipV="1">
            <a:off x="3151964" y="3262751"/>
            <a:ext cx="217581" cy="2357371"/>
          </a:xfrm>
          <a:prstGeom prst="bentConnector3">
            <a:avLst>
              <a:gd name="adj1" fmla="val 500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Form 125"/>
          <p:cNvCxnSpPr>
            <a:stCxn id="65" idx="3"/>
            <a:endCxn id="53" idx="1"/>
          </p:cNvCxnSpPr>
          <p:nvPr/>
        </p:nvCxnSpPr>
        <p:spPr>
          <a:xfrm flipV="1">
            <a:off x="2825019" y="5040767"/>
            <a:ext cx="869978" cy="2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1339119" y="4822247"/>
            <a:ext cx="1485900" cy="4375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upperMult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 smtClean="0">
              <a:latin typeface="Myriad Roman" pitchFamily="34" charset="0"/>
            </a:endParaRPr>
          </a:p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lowerMult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66" name="Rectangle 69"/>
          <p:cNvSpPr>
            <a:spLocks noChangeArrowheads="1"/>
          </p:cNvSpPr>
          <p:nvPr/>
        </p:nvSpPr>
        <p:spPr bwMode="auto">
          <a:xfrm>
            <a:off x="6125465" y="4822247"/>
            <a:ext cx="1485900" cy="43750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smtClean="0">
                <a:latin typeface="Myriad Roman" pitchFamily="34" charset="0"/>
              </a:rPr>
              <a:t>type : String</a:t>
            </a:r>
          </a:p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id</a:t>
            </a:r>
            <a:r>
              <a:rPr lang="de-DE" sz="1050" dirty="0" smtClean="0">
                <a:latin typeface="Myriad Roman" pitchFamily="34" charset="0"/>
              </a:rPr>
              <a:t>: Boolean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3169874" y="4759687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type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68" name="Text Box 45"/>
          <p:cNvSpPr txBox="1">
            <a:spLocks noChangeArrowheads="1"/>
          </p:cNvSpPr>
          <p:nvPr/>
        </p:nvSpPr>
        <p:spPr bwMode="auto">
          <a:xfrm>
            <a:off x="3357554" y="5045439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1..1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3982325" y="5116877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Rechteck 69"/>
          <p:cNvSpPr/>
          <p:nvPr/>
        </p:nvSpPr>
        <p:spPr>
          <a:xfrm>
            <a:off x="4839581" y="5116877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1" name="Form 125"/>
          <p:cNvCxnSpPr>
            <a:stCxn id="53" idx="3"/>
            <a:endCxn id="70" idx="2"/>
          </p:cNvCxnSpPr>
          <p:nvPr/>
        </p:nvCxnSpPr>
        <p:spPr>
          <a:xfrm flipH="1">
            <a:off x="4946738" y="5040767"/>
            <a:ext cx="234159" cy="218986"/>
          </a:xfrm>
          <a:prstGeom prst="bentConnector4">
            <a:avLst>
              <a:gd name="adj1" fmla="val -97626"/>
              <a:gd name="adj2" fmla="val 20439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43"/>
          <p:cNvSpPr txBox="1">
            <a:spLocks noChangeArrowheads="1"/>
          </p:cNvSpPr>
          <p:nvPr/>
        </p:nvSpPr>
        <p:spPr bwMode="auto">
          <a:xfrm>
            <a:off x="4741510" y="5434465"/>
            <a:ext cx="97349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superClass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73" name="Text Box 45"/>
          <p:cNvSpPr txBox="1">
            <a:spLocks noChangeArrowheads="1"/>
          </p:cNvSpPr>
          <p:nvPr/>
        </p:nvSpPr>
        <p:spPr bwMode="auto">
          <a:xfrm>
            <a:off x="4982457" y="525975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0..</a:t>
            </a:r>
            <a:r>
              <a:rPr lang="de-AT" sz="1050" dirty="0" smtClean="0">
                <a:latin typeface="Myriad Roman" pitchFamily="34" charset="0"/>
              </a:rPr>
              <a:t>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74" name="Rectangle 106"/>
          <p:cNvSpPr>
            <a:spLocks noChangeArrowheads="1"/>
          </p:cNvSpPr>
          <p:nvPr/>
        </p:nvSpPr>
        <p:spPr bwMode="auto">
          <a:xfrm>
            <a:off x="500034" y="5474067"/>
            <a:ext cx="1285884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Association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75" name="Gewinkelte Verbindung 74"/>
          <p:cNvCxnSpPr>
            <a:stCxn id="74" idx="0"/>
            <a:endCxn id="55" idx="3"/>
          </p:cNvCxnSpPr>
          <p:nvPr/>
        </p:nvCxnSpPr>
        <p:spPr>
          <a:xfrm rot="5400000" flipH="1" flipV="1">
            <a:off x="2220497" y="3255124"/>
            <a:ext cx="1141422" cy="3296464"/>
          </a:xfrm>
          <a:prstGeom prst="bentConnector3">
            <a:avLst>
              <a:gd name="adj1" fmla="val 912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41"/>
          <p:cNvSpPr>
            <a:spLocks noChangeArrowheads="1"/>
          </p:cNvSpPr>
          <p:nvPr/>
        </p:nvSpPr>
        <p:spPr bwMode="auto">
          <a:xfrm rot="16200000">
            <a:off x="1811317" y="5520105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77" name="Rechteck 76"/>
          <p:cNvSpPr/>
          <p:nvPr/>
        </p:nvSpPr>
        <p:spPr>
          <a:xfrm>
            <a:off x="2500298" y="5116877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8" name="Form 125"/>
          <p:cNvCxnSpPr>
            <a:stCxn id="76" idx="2"/>
            <a:endCxn id="77" idx="2"/>
          </p:cNvCxnSpPr>
          <p:nvPr/>
        </p:nvCxnSpPr>
        <p:spPr>
          <a:xfrm flipV="1">
            <a:off x="1943080" y="5259753"/>
            <a:ext cx="664375" cy="33893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955428" y="5259753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refEnds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2571736" y="525975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2..3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6275456" y="1108480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Metamodel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6231944" y="5412012"/>
            <a:ext cx="257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Evolved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Metamodel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571472" y="5929330"/>
            <a:ext cx="2273697" cy="64698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Modeling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of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ternary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Associations</a:t>
            </a:r>
            <a:endParaRPr lang="de-AT" sz="16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130525" y="5949012"/>
            <a:ext cx="500066" cy="500066"/>
          </a:xfrm>
          <a:prstGeom prst="ellipse">
            <a:avLst/>
          </a:prstGeom>
          <a:gradFill>
            <a:gsLst>
              <a:gs pos="0">
                <a:schemeClr val="tx2"/>
              </a:gs>
              <a:gs pos="35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1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5483442" y="4001888"/>
            <a:ext cx="3628561" cy="3745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Change Attribute Type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dynamically</a:t>
            </a:r>
            <a:endParaRPr lang="de-AT" sz="16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4089186" y="5883770"/>
            <a:ext cx="3197457" cy="9194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Inheritance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Feature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renamed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to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to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be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more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platform-independent</a:t>
            </a:r>
            <a:endParaRPr lang="de-AT" sz="16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5046188" y="3937692"/>
            <a:ext cx="500066" cy="500066"/>
          </a:xfrm>
          <a:prstGeom prst="ellipse">
            <a:avLst/>
          </a:prstGeom>
          <a:gradFill>
            <a:gsLst>
              <a:gs pos="0">
                <a:schemeClr val="tx2"/>
              </a:gs>
              <a:gs pos="35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2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3634680" y="6069776"/>
            <a:ext cx="500066" cy="500066"/>
          </a:xfrm>
          <a:prstGeom prst="ellipse">
            <a:avLst/>
          </a:prstGeom>
          <a:gradFill>
            <a:gsLst>
              <a:gs pos="0">
                <a:schemeClr val="tx2"/>
              </a:gs>
              <a:gs pos="35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3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grpSp>
        <p:nvGrpSpPr>
          <p:cNvPr id="3" name="Gruppieren 88"/>
          <p:cNvGrpSpPr/>
          <p:nvPr/>
        </p:nvGrpSpPr>
        <p:grpSpPr>
          <a:xfrm>
            <a:off x="500034" y="2803144"/>
            <a:ext cx="8452434" cy="1768864"/>
            <a:chOff x="428596" y="1884908"/>
            <a:chExt cx="8452434" cy="1768864"/>
          </a:xfrm>
        </p:grpSpPr>
        <p:sp>
          <p:nvSpPr>
            <p:cNvPr id="90" name="Abgerundetes Rechteck 1"/>
            <p:cNvSpPr/>
            <p:nvPr/>
          </p:nvSpPr>
          <p:spPr>
            <a:xfrm>
              <a:off x="428596" y="1928802"/>
              <a:ext cx="8215895" cy="1705793"/>
            </a:xfrm>
            <a:prstGeom prst="roundRect">
              <a:avLst>
                <a:gd name="adj" fmla="val 8246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t" anchorCtr="0"/>
            <a:lstStyle/>
            <a:p>
              <a:endParaRPr lang="en-US"/>
            </a:p>
          </p:txBody>
        </p:sp>
        <p:sp>
          <p:nvSpPr>
            <p:cNvPr id="91" name="Textfeld 9"/>
            <p:cNvSpPr txBox="1"/>
            <p:nvPr/>
          </p:nvSpPr>
          <p:spPr>
            <a:xfrm>
              <a:off x="1286377" y="1891258"/>
              <a:ext cx="1273171" cy="338524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NAC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92" name="Textfeld 10"/>
            <p:cNvSpPr txBox="1"/>
            <p:nvPr/>
          </p:nvSpPr>
          <p:spPr>
            <a:xfrm>
              <a:off x="3702569" y="1884908"/>
              <a:ext cx="886282" cy="338524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LHS</a:t>
              </a:r>
              <a:endParaRPr lang="en-US" sz="1600" dirty="0">
                <a:latin typeface="+mj-lt"/>
              </a:endParaRPr>
            </a:p>
          </p:txBody>
        </p:sp>
        <p:grpSp>
          <p:nvGrpSpPr>
            <p:cNvPr id="10" name="Gruppieren 92"/>
            <p:cNvGrpSpPr/>
            <p:nvPr/>
          </p:nvGrpSpPr>
          <p:grpSpPr>
            <a:xfrm>
              <a:off x="3488255" y="2267998"/>
              <a:ext cx="1858585" cy="1285884"/>
              <a:chOff x="2909631" y="2969347"/>
              <a:chExt cx="1858585" cy="1285884"/>
            </a:xfrm>
          </p:grpSpPr>
          <p:grpSp>
            <p:nvGrpSpPr>
              <p:cNvPr id="89" name="Group 246"/>
              <p:cNvGrpSpPr/>
              <p:nvPr/>
            </p:nvGrpSpPr>
            <p:grpSpPr>
              <a:xfrm>
                <a:off x="2909631" y="2969347"/>
                <a:ext cx="1283495" cy="468309"/>
                <a:chOff x="2909631" y="2969347"/>
                <a:chExt cx="1283495" cy="468309"/>
              </a:xfrm>
            </p:grpSpPr>
            <p:sp>
              <p:nvSpPr>
                <p:cNvPr id="135" name="Rectangle 41"/>
                <p:cNvSpPr>
                  <a:spLocks noChangeArrowheads="1"/>
                </p:cNvSpPr>
                <p:nvPr/>
              </p:nvSpPr>
              <p:spPr bwMode="auto">
                <a:xfrm>
                  <a:off x="2909637" y="2969347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ref1 : Reference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41"/>
                <p:cNvSpPr>
                  <a:spLocks noChangeArrowheads="1"/>
                </p:cNvSpPr>
                <p:nvPr/>
              </p:nvSpPr>
              <p:spPr bwMode="auto">
                <a:xfrm>
                  <a:off x="2909631" y="3221756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3" name="Gruppieren 115"/>
              <p:cNvGrpSpPr/>
              <p:nvPr/>
            </p:nvGrpSpPr>
            <p:grpSpPr>
              <a:xfrm>
                <a:off x="2909631" y="3786918"/>
                <a:ext cx="1283491" cy="468313"/>
                <a:chOff x="2788444" y="1246175"/>
                <a:chExt cx="1283490" cy="468313"/>
              </a:xfrm>
            </p:grpSpPr>
            <p:sp>
              <p:nvSpPr>
                <p:cNvPr id="133" name="Rectangle 41"/>
                <p:cNvSpPr>
                  <a:spLocks noChangeArrowheads="1"/>
                </p:cNvSpPr>
                <p:nvPr/>
              </p:nvSpPr>
              <p:spPr bwMode="auto">
                <a:xfrm>
                  <a:off x="2788445" y="1246175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ref2 : Reference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4" name="Rectangle 41"/>
                <p:cNvSpPr>
                  <a:spLocks noChangeArrowheads="1"/>
                </p:cNvSpPr>
                <p:nvPr/>
              </p:nvSpPr>
              <p:spPr bwMode="auto">
                <a:xfrm>
                  <a:off x="2788444" y="1498588"/>
                  <a:ext cx="1283490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31" name="Gerade Verbindung 23"/>
              <p:cNvCxnSpPr/>
              <p:nvPr/>
            </p:nvCxnSpPr>
            <p:spPr>
              <a:xfrm rot="16200000" flipH="1">
                <a:off x="3592257" y="3612291"/>
                <a:ext cx="349258" cy="1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feld 24"/>
              <p:cNvSpPr txBox="1"/>
              <p:nvPr/>
            </p:nvSpPr>
            <p:spPr>
              <a:xfrm>
                <a:off x="3695449" y="3489191"/>
                <a:ext cx="1072767" cy="2461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1411" tIns="45705" rIns="91411" bIns="45705" rtlCol="0">
                <a:spAutoFit/>
              </a:bodyPr>
              <a:lstStyle/>
              <a:p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1 : opposite</a:t>
                </a:r>
              </a:p>
            </p:txBody>
          </p:sp>
        </p:grpSp>
        <p:sp>
          <p:nvSpPr>
            <p:cNvPr id="94" name="Textfeld 154"/>
            <p:cNvSpPr txBox="1"/>
            <p:nvPr/>
          </p:nvSpPr>
          <p:spPr>
            <a:xfrm rot="16200000">
              <a:off x="-115180" y="2612563"/>
              <a:ext cx="1475360" cy="369302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pPr algn="ctr"/>
              <a:r>
                <a:rPr lang="en-US" sz="1800" b="1" dirty="0" smtClean="0">
                  <a:latin typeface="+mj-lt"/>
                </a:rPr>
                <a:t>Rule 1</a:t>
              </a:r>
              <a:endParaRPr lang="en-US" sz="1800" b="1" dirty="0">
                <a:latin typeface="+mj-lt"/>
              </a:endParaRPr>
            </a:p>
          </p:txBody>
        </p:sp>
        <p:cxnSp>
          <p:nvCxnSpPr>
            <p:cNvPr id="95" name="Gerade Verbindung 6"/>
            <p:cNvCxnSpPr/>
            <p:nvPr/>
          </p:nvCxnSpPr>
          <p:spPr>
            <a:xfrm rot="5400000">
              <a:off x="2225254" y="2773699"/>
              <a:ext cx="1692000" cy="2145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8"/>
            <p:cNvCxnSpPr/>
            <p:nvPr/>
          </p:nvCxnSpPr>
          <p:spPr>
            <a:xfrm rot="5400000">
              <a:off x="4298823" y="2774974"/>
              <a:ext cx="1692000" cy="158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155"/>
            <p:cNvCxnSpPr/>
            <p:nvPr/>
          </p:nvCxnSpPr>
          <p:spPr>
            <a:xfrm rot="5400000">
              <a:off x="-71088" y="2786677"/>
              <a:ext cx="1692000" cy="158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uppieren 113"/>
            <p:cNvGrpSpPr/>
            <p:nvPr/>
          </p:nvGrpSpPr>
          <p:grpSpPr>
            <a:xfrm>
              <a:off x="5423431" y="2631414"/>
              <a:ext cx="1571076" cy="539627"/>
              <a:chOff x="6143636" y="441304"/>
              <a:chExt cx="1283490" cy="539627"/>
            </a:xfrm>
          </p:grpSpPr>
          <p:sp>
            <p:nvSpPr>
              <p:cNvPr id="127" name="Rectangle 41"/>
              <p:cNvSpPr>
                <a:spLocks noChangeArrowheads="1"/>
              </p:cNvSpPr>
              <p:nvPr/>
            </p:nvSpPr>
            <p:spPr bwMode="auto">
              <a:xfrm>
                <a:off x="6143637" y="441304"/>
                <a:ext cx="1283489" cy="25241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9pPr>
              </a:lstStyle>
              <a:p>
                <a:pPr algn="ctr" defTabSz="761759"/>
                <a:r>
                  <a:rPr lang="de-DE" sz="1100" b="1" u="sng" dirty="0" smtClean="0">
                    <a:latin typeface="Arial" pitchFamily="34" charset="0"/>
                    <a:cs typeface="Arial" pitchFamily="34" charset="0"/>
                  </a:rPr>
                  <a:t>assoc1: </a:t>
                </a:r>
                <a:r>
                  <a:rPr lang="de-DE" sz="1100" b="1" u="sng" dirty="0" err="1" smtClean="0">
                    <a:latin typeface="Arial" pitchFamily="34" charset="0"/>
                    <a:cs typeface="Arial" pitchFamily="34" charset="0"/>
                  </a:rPr>
                  <a:t>Association</a:t>
                </a:r>
                <a:endParaRPr lang="de-DE" sz="1100" b="1" u="sng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41"/>
              <p:cNvSpPr>
                <a:spLocks noChangeArrowheads="1"/>
              </p:cNvSpPr>
              <p:nvPr/>
            </p:nvSpPr>
            <p:spPr bwMode="auto">
              <a:xfrm>
                <a:off x="6143636" y="693716"/>
                <a:ext cx="1283490" cy="287215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9pPr>
              </a:lstStyle>
              <a:p>
                <a:pPr defTabSz="761759"/>
                <a:r>
                  <a:rPr lang="de-DE" sz="1000" dirty="0" err="1" smtClean="0">
                    <a:latin typeface="Arial" pitchFamily="34" charset="0"/>
                    <a:cs typeface="Arial" pitchFamily="34" charset="0"/>
                  </a:rPr>
                  <a:t>name</a:t>
                </a:r>
                <a:r>
                  <a:rPr lang="de-DE" sz="1000" dirty="0" smtClean="0">
                    <a:latin typeface="Arial" pitchFamily="34" charset="0"/>
                    <a:cs typeface="Arial" pitchFamily="34" charset="0"/>
                  </a:rPr>
                  <a:t> = x+ “2“ + y </a:t>
                </a:r>
                <a:endParaRPr lang="de-DE" sz="1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9" name="Textfeld 67"/>
            <p:cNvSpPr txBox="1"/>
            <p:nvPr/>
          </p:nvSpPr>
          <p:spPr>
            <a:xfrm>
              <a:off x="6267987" y="2159797"/>
              <a:ext cx="857256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3 :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refEnds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feld 132"/>
            <p:cNvSpPr txBox="1"/>
            <p:nvPr/>
          </p:nvSpPr>
          <p:spPr>
            <a:xfrm>
              <a:off x="6429913" y="1886745"/>
              <a:ext cx="1029713" cy="338526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RHS</a:t>
              </a:r>
              <a:endParaRPr lang="en-US" sz="1600" dirty="0">
                <a:latin typeface="+mj-lt"/>
              </a:endParaRPr>
            </a:p>
          </p:txBody>
        </p:sp>
        <p:grpSp>
          <p:nvGrpSpPr>
            <p:cNvPr id="101" name="Gruppieren 49"/>
            <p:cNvGrpSpPr/>
            <p:nvPr/>
          </p:nvGrpSpPr>
          <p:grpSpPr>
            <a:xfrm>
              <a:off x="7068894" y="2250412"/>
              <a:ext cx="1283495" cy="1285884"/>
              <a:chOff x="2909631" y="2969347"/>
              <a:chExt cx="1283495" cy="1285884"/>
            </a:xfrm>
          </p:grpSpPr>
          <p:grpSp>
            <p:nvGrpSpPr>
              <p:cNvPr id="121" name="Group 246"/>
              <p:cNvGrpSpPr/>
              <p:nvPr/>
            </p:nvGrpSpPr>
            <p:grpSpPr>
              <a:xfrm>
                <a:off x="2909631" y="2969347"/>
                <a:ext cx="1283495" cy="468309"/>
                <a:chOff x="2909631" y="2969347"/>
                <a:chExt cx="1283495" cy="468309"/>
              </a:xfrm>
            </p:grpSpPr>
            <p:sp>
              <p:nvSpPr>
                <p:cNvPr id="125" name="Rectangle 41"/>
                <p:cNvSpPr>
                  <a:spLocks noChangeArrowheads="1"/>
                </p:cNvSpPr>
                <p:nvPr/>
              </p:nvSpPr>
              <p:spPr bwMode="auto">
                <a:xfrm>
                  <a:off x="2909637" y="2969347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ref1 : Reference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Rectangle 41"/>
                <p:cNvSpPr>
                  <a:spLocks noChangeArrowheads="1"/>
                </p:cNvSpPr>
                <p:nvPr/>
              </p:nvSpPr>
              <p:spPr bwMode="auto">
                <a:xfrm>
                  <a:off x="2909631" y="3221756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2" name="Gruppieren 115"/>
              <p:cNvGrpSpPr/>
              <p:nvPr/>
            </p:nvGrpSpPr>
            <p:grpSpPr>
              <a:xfrm>
                <a:off x="2909631" y="3788504"/>
                <a:ext cx="1283491" cy="466727"/>
                <a:chOff x="2788444" y="1247761"/>
                <a:chExt cx="1283490" cy="466727"/>
              </a:xfrm>
            </p:grpSpPr>
            <p:sp>
              <p:nvSpPr>
                <p:cNvPr id="123" name="Rectangle 41"/>
                <p:cNvSpPr>
                  <a:spLocks noChangeArrowheads="1"/>
                </p:cNvSpPr>
                <p:nvPr/>
              </p:nvSpPr>
              <p:spPr bwMode="auto">
                <a:xfrm>
                  <a:off x="2788445" y="1247761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ref2 : Reference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4" name="Rectangle 41"/>
                <p:cNvSpPr>
                  <a:spLocks noChangeArrowheads="1"/>
                </p:cNvSpPr>
                <p:nvPr/>
              </p:nvSpPr>
              <p:spPr bwMode="auto">
                <a:xfrm>
                  <a:off x="2788444" y="1498588"/>
                  <a:ext cx="1283490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cxnSp>
          <p:nvCxnSpPr>
            <p:cNvPr id="102" name="Form 101"/>
            <p:cNvCxnSpPr/>
            <p:nvPr/>
          </p:nvCxnSpPr>
          <p:spPr>
            <a:xfrm rot="5400000" flipH="1" flipV="1">
              <a:off x="6511538" y="2074052"/>
              <a:ext cx="254794" cy="85993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Form 102"/>
            <p:cNvCxnSpPr/>
            <p:nvPr/>
          </p:nvCxnSpPr>
          <p:spPr>
            <a:xfrm rot="16200000" flipH="1">
              <a:off x="6510279" y="2869730"/>
              <a:ext cx="257305" cy="859925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feld 67"/>
            <p:cNvSpPr txBox="1"/>
            <p:nvPr/>
          </p:nvSpPr>
          <p:spPr>
            <a:xfrm>
              <a:off x="6280687" y="3407581"/>
              <a:ext cx="928694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4 :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refEnds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41"/>
            <p:cNvSpPr>
              <a:spLocks noChangeArrowheads="1"/>
            </p:cNvSpPr>
            <p:nvPr/>
          </p:nvSpPr>
          <p:spPr bwMode="auto">
            <a:xfrm>
              <a:off x="1071538" y="2205835"/>
              <a:ext cx="1643599" cy="25241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9pPr>
            </a:lstStyle>
            <a:p>
              <a:pPr algn="ctr" defTabSz="761759"/>
              <a:r>
                <a:rPr lang="de-DE" sz="1100" b="1" u="sng" dirty="0" smtClean="0">
                  <a:latin typeface="Arial" pitchFamily="34" charset="0"/>
                  <a:cs typeface="Arial" pitchFamily="34" charset="0"/>
                </a:rPr>
                <a:t>assoc2 : </a:t>
              </a:r>
              <a:r>
                <a:rPr lang="de-DE" sz="1100" b="1" u="sng" dirty="0" err="1" smtClean="0">
                  <a:latin typeface="Arial" pitchFamily="34" charset="0"/>
                  <a:cs typeface="Arial" pitchFamily="34" charset="0"/>
                </a:rPr>
                <a:t>Association</a:t>
              </a:r>
              <a:endParaRPr lang="de-DE" sz="1100" b="1" u="sng" dirty="0" smtClean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6" name="Gerade Verbindung 23"/>
            <p:cNvCxnSpPr/>
            <p:nvPr/>
          </p:nvCxnSpPr>
          <p:spPr>
            <a:xfrm rot="16200000" flipH="1">
              <a:off x="3742253" y="2915455"/>
              <a:ext cx="349258" cy="1"/>
            </a:xfrm>
            <a:prstGeom prst="line">
              <a:avLst/>
            </a:prstGeom>
            <a:ln w="95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feld 24"/>
            <p:cNvSpPr txBox="1"/>
            <p:nvPr/>
          </p:nvSpPr>
          <p:spPr>
            <a:xfrm>
              <a:off x="3096530" y="2783689"/>
              <a:ext cx="1072767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 : opposite</a:t>
              </a:r>
            </a:p>
          </p:txBody>
        </p:sp>
        <p:sp>
          <p:nvSpPr>
            <p:cNvPr id="108" name="Textfeld 24"/>
            <p:cNvSpPr txBox="1"/>
            <p:nvPr/>
          </p:nvSpPr>
          <p:spPr>
            <a:xfrm>
              <a:off x="3488255" y="2518448"/>
              <a:ext cx="1072767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name = x</a:t>
              </a:r>
            </a:p>
          </p:txBody>
        </p:sp>
        <p:sp>
          <p:nvSpPr>
            <p:cNvPr id="109" name="Textfeld 24"/>
            <p:cNvSpPr txBox="1"/>
            <p:nvPr/>
          </p:nvSpPr>
          <p:spPr>
            <a:xfrm>
              <a:off x="3488255" y="3336143"/>
              <a:ext cx="1072767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name = y</a:t>
              </a:r>
            </a:p>
          </p:txBody>
        </p:sp>
        <p:sp>
          <p:nvSpPr>
            <p:cNvPr id="110" name="Textfeld 24"/>
            <p:cNvSpPr txBox="1"/>
            <p:nvPr/>
          </p:nvSpPr>
          <p:spPr>
            <a:xfrm>
              <a:off x="6951007" y="2780514"/>
              <a:ext cx="1072767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 : opposite</a:t>
              </a:r>
            </a:p>
          </p:txBody>
        </p:sp>
        <p:cxnSp>
          <p:nvCxnSpPr>
            <p:cNvPr id="111" name="Gerade Verbindung 23"/>
            <p:cNvCxnSpPr/>
            <p:nvPr/>
          </p:nvCxnSpPr>
          <p:spPr>
            <a:xfrm rot="16200000" flipH="1">
              <a:off x="7572919" y="2893230"/>
              <a:ext cx="349258" cy="1"/>
            </a:xfrm>
            <a:prstGeom prst="line">
              <a:avLst/>
            </a:prstGeom>
            <a:ln w="95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23"/>
            <p:cNvCxnSpPr/>
            <p:nvPr/>
          </p:nvCxnSpPr>
          <p:spPr>
            <a:xfrm rot="16200000" flipH="1">
              <a:off x="7668168" y="2902755"/>
              <a:ext cx="349258" cy="1"/>
            </a:xfrm>
            <a:prstGeom prst="line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feld 24"/>
            <p:cNvSpPr txBox="1"/>
            <p:nvPr/>
          </p:nvSpPr>
          <p:spPr>
            <a:xfrm>
              <a:off x="7808263" y="2780514"/>
              <a:ext cx="1072767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 : opposite</a:t>
              </a:r>
            </a:p>
          </p:txBody>
        </p:sp>
        <p:sp>
          <p:nvSpPr>
            <p:cNvPr id="114" name="Rectangle 41"/>
            <p:cNvSpPr>
              <a:spLocks noChangeArrowheads="1"/>
            </p:cNvSpPr>
            <p:nvPr/>
          </p:nvSpPr>
          <p:spPr bwMode="auto">
            <a:xfrm>
              <a:off x="1214939" y="3310744"/>
              <a:ext cx="1260000" cy="25241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11" tIns="45705" rIns="91411" bIns="45705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9pPr>
            </a:lstStyle>
            <a:p>
              <a:pPr algn="ctr" defTabSz="761759"/>
              <a:r>
                <a:rPr lang="de-DE" sz="1100" b="1" u="sng" dirty="0" smtClean="0">
                  <a:latin typeface="Arial" pitchFamily="34" charset="0"/>
                  <a:cs typeface="Arial" pitchFamily="34" charset="0"/>
                </a:rPr>
                <a:t>ref1 : Reference</a:t>
              </a:r>
              <a:endParaRPr lang="de-DE" sz="1100" b="1" u="sng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41"/>
            <p:cNvSpPr>
              <a:spLocks noChangeArrowheads="1"/>
            </p:cNvSpPr>
            <p:nvPr/>
          </p:nvSpPr>
          <p:spPr bwMode="auto">
            <a:xfrm>
              <a:off x="1214939" y="2991653"/>
              <a:ext cx="1283490" cy="25241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9pPr>
            </a:lstStyle>
            <a:p>
              <a:pPr algn="ctr" defTabSz="761759"/>
              <a:r>
                <a:rPr lang="de-DE" sz="1100" b="1" u="sng" dirty="0" smtClean="0">
                  <a:latin typeface="Arial" pitchFamily="34" charset="0"/>
                  <a:cs typeface="Arial" pitchFamily="34" charset="0"/>
                </a:rPr>
                <a:t>ref2: Reference</a:t>
              </a:r>
              <a:endParaRPr lang="de-DE" sz="1100" b="1" u="sng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6" name="Form 103"/>
            <p:cNvCxnSpPr>
              <a:stCxn id="105" idx="1"/>
              <a:endCxn id="114" idx="1"/>
            </p:cNvCxnSpPr>
            <p:nvPr/>
          </p:nvCxnSpPr>
          <p:spPr>
            <a:xfrm rot="10800000" flipH="1" flipV="1">
              <a:off x="1071537" y="2332041"/>
              <a:ext cx="143401" cy="1104909"/>
            </a:xfrm>
            <a:prstGeom prst="bentConnector3">
              <a:avLst>
                <a:gd name="adj1" fmla="val -12398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Form 104"/>
            <p:cNvCxnSpPr>
              <a:stCxn id="105" idx="3"/>
              <a:endCxn id="115" idx="3"/>
            </p:cNvCxnSpPr>
            <p:nvPr/>
          </p:nvCxnSpPr>
          <p:spPr>
            <a:xfrm flipH="1">
              <a:off x="2498429" y="2332042"/>
              <a:ext cx="216708" cy="785818"/>
            </a:xfrm>
            <a:prstGeom prst="bentConnector3">
              <a:avLst>
                <a:gd name="adj1" fmla="val -8204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feld 67"/>
            <p:cNvSpPr txBox="1"/>
            <p:nvPr/>
          </p:nvSpPr>
          <p:spPr>
            <a:xfrm>
              <a:off x="2072195" y="2674024"/>
              <a:ext cx="857256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5 :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refEnds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Textfeld 67"/>
            <p:cNvSpPr txBox="1"/>
            <p:nvPr/>
          </p:nvSpPr>
          <p:spPr>
            <a:xfrm>
              <a:off x="929187" y="2674024"/>
              <a:ext cx="928694" cy="246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6 :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refEnds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41"/>
            <p:cNvSpPr>
              <a:spLocks noChangeArrowheads="1"/>
            </p:cNvSpPr>
            <p:nvPr/>
          </p:nvSpPr>
          <p:spPr bwMode="auto">
            <a:xfrm>
              <a:off x="1072063" y="2458250"/>
              <a:ext cx="1643074" cy="17621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9pPr>
            </a:lstStyle>
            <a:p>
              <a:pPr defTabSz="761759"/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9" name="Gruppieren 136"/>
          <p:cNvGrpSpPr/>
          <p:nvPr/>
        </p:nvGrpSpPr>
        <p:grpSpPr>
          <a:xfrm>
            <a:off x="642910" y="1571612"/>
            <a:ext cx="4331210" cy="1869502"/>
            <a:chOff x="357158" y="1702374"/>
            <a:chExt cx="4331210" cy="1869502"/>
          </a:xfrm>
        </p:grpSpPr>
        <p:sp>
          <p:nvSpPr>
            <p:cNvPr id="138" name="Abgerundetes Rechteck 150"/>
            <p:cNvSpPr/>
            <p:nvPr/>
          </p:nvSpPr>
          <p:spPr>
            <a:xfrm>
              <a:off x="357158" y="1714488"/>
              <a:ext cx="4143404" cy="1857388"/>
            </a:xfrm>
            <a:prstGeom prst="roundRect">
              <a:avLst>
                <a:gd name="adj" fmla="val 12679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t" anchorCtr="0"/>
            <a:lstStyle/>
            <a:p>
              <a:endParaRPr lang="en-US"/>
            </a:p>
          </p:txBody>
        </p:sp>
        <p:sp>
          <p:nvSpPr>
            <p:cNvPr id="139" name="Textfeld 76"/>
            <p:cNvSpPr txBox="1"/>
            <p:nvPr/>
          </p:nvSpPr>
          <p:spPr>
            <a:xfrm rot="16200000">
              <a:off x="-245116" y="2435421"/>
              <a:ext cx="1573853" cy="369304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800" b="1" dirty="0" smtClean="0">
                  <a:latin typeface="+mj-lt"/>
                </a:rPr>
                <a:t>Rule 2</a:t>
              </a:r>
              <a:endParaRPr lang="en-US" sz="1800" b="1" dirty="0">
                <a:latin typeface="+mj-lt"/>
              </a:endParaRPr>
            </a:p>
          </p:txBody>
        </p:sp>
        <p:sp>
          <p:nvSpPr>
            <p:cNvPr id="140" name="Textfeld 132"/>
            <p:cNvSpPr txBox="1"/>
            <p:nvPr/>
          </p:nvSpPr>
          <p:spPr>
            <a:xfrm>
              <a:off x="1188999" y="1702374"/>
              <a:ext cx="882671" cy="338526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LHS</a:t>
              </a:r>
              <a:endParaRPr lang="en-US" sz="1600" dirty="0">
                <a:latin typeface="+mj-lt"/>
              </a:endParaRPr>
            </a:p>
          </p:txBody>
        </p:sp>
        <p:cxnSp>
          <p:nvCxnSpPr>
            <p:cNvPr id="141" name="Gerade Verbindung 77"/>
            <p:cNvCxnSpPr/>
            <p:nvPr/>
          </p:nvCxnSpPr>
          <p:spPr>
            <a:xfrm rot="16200000" flipH="1">
              <a:off x="-201500" y="2645497"/>
              <a:ext cx="1836000" cy="4304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78"/>
            <p:cNvCxnSpPr/>
            <p:nvPr/>
          </p:nvCxnSpPr>
          <p:spPr>
            <a:xfrm rot="5400000">
              <a:off x="1651868" y="2630620"/>
              <a:ext cx="1836000" cy="373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uppieren 108"/>
            <p:cNvGrpSpPr/>
            <p:nvPr/>
          </p:nvGrpSpPr>
          <p:grpSpPr>
            <a:xfrm>
              <a:off x="2859871" y="2012940"/>
              <a:ext cx="1283501" cy="1428759"/>
              <a:chOff x="6841105" y="1115426"/>
              <a:chExt cx="1283501" cy="1428759"/>
            </a:xfrm>
          </p:grpSpPr>
          <p:grpSp>
            <p:nvGrpSpPr>
              <p:cNvPr id="137" name="Gruppieren 258"/>
              <p:cNvGrpSpPr/>
              <p:nvPr/>
            </p:nvGrpSpPr>
            <p:grpSpPr>
              <a:xfrm>
                <a:off x="6841105" y="1115426"/>
                <a:ext cx="1283499" cy="468309"/>
                <a:chOff x="6841105" y="1115426"/>
                <a:chExt cx="1283499" cy="468309"/>
              </a:xfrm>
            </p:grpSpPr>
            <p:sp>
              <p:nvSpPr>
                <p:cNvPr id="161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115426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cl1 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2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05" y="136783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3" name="Gruppieren 259"/>
              <p:cNvGrpSpPr/>
              <p:nvPr/>
            </p:nvGrpSpPr>
            <p:grpSpPr>
              <a:xfrm>
                <a:off x="6841115" y="1829808"/>
                <a:ext cx="1283491" cy="714377"/>
                <a:chOff x="6841115" y="1829808"/>
                <a:chExt cx="1283491" cy="714377"/>
              </a:xfrm>
            </p:grpSpPr>
            <p:sp>
              <p:nvSpPr>
                <p:cNvPr id="159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829808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att2 : Attribute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2082214"/>
                  <a:ext cx="1283491" cy="461971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r>
                    <a:rPr lang="de-DE" sz="1000" dirty="0" err="1" smtClean="0">
                      <a:latin typeface="Arial" pitchFamily="34" charset="0"/>
                      <a:cs typeface="Arial" pitchFamily="34" charset="0"/>
                    </a:rPr>
                    <a:t>name</a:t>
                  </a:r>
                  <a:r>
                    <a:rPr lang="de-DE" sz="1000" dirty="0" smtClean="0">
                      <a:latin typeface="Arial" pitchFamily="34" charset="0"/>
                      <a:cs typeface="Arial" pitchFamily="34" charset="0"/>
                    </a:rPr>
                    <a:t> = x</a:t>
                  </a:r>
                </a:p>
                <a:p>
                  <a:pPr defTabSz="761759"/>
                  <a:r>
                    <a:rPr lang="de-DE" sz="1000" dirty="0" smtClean="0">
                      <a:latin typeface="Arial" pitchFamily="34" charset="0"/>
                      <a:cs typeface="Arial" pitchFamily="34" charset="0"/>
                    </a:rPr>
                    <a:t> type = t</a:t>
                  </a:r>
                </a:p>
                <a:p>
                  <a:pPr defTabSz="761759"/>
                  <a:r>
                    <a:rPr lang="de-DE" sz="1000" dirty="0" err="1" smtClean="0">
                      <a:latin typeface="Arial" pitchFamily="34" charset="0"/>
                      <a:cs typeface="Arial" pitchFamily="34" charset="0"/>
                    </a:rPr>
                    <a:t>id</a:t>
                  </a:r>
                  <a:r>
                    <a:rPr lang="de-DE" sz="1000" dirty="0" smtClean="0">
                      <a:latin typeface="Arial" pitchFamily="34" charset="0"/>
                      <a:cs typeface="Arial" pitchFamily="34" charset="0"/>
                    </a:rPr>
                    <a:t> = </a:t>
                  </a:r>
                  <a:r>
                    <a:rPr lang="de-DE" sz="1000" dirty="0" err="1" smtClean="0">
                      <a:latin typeface="Arial" pitchFamily="34" charset="0"/>
                      <a:cs typeface="Arial" pitchFamily="34" charset="0"/>
                    </a:rPr>
                    <a:t>true</a:t>
                  </a:r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58" name="Gerade Verbindung 17"/>
              <p:cNvCxnSpPr>
                <a:stCxn id="162" idx="2"/>
                <a:endCxn id="159" idx="0"/>
              </p:cNvCxnSpPr>
              <p:nvPr/>
            </p:nvCxnSpPr>
            <p:spPr>
              <a:xfrm rot="16200000" flipH="1">
                <a:off x="7359819" y="1706766"/>
                <a:ext cx="246073" cy="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Textfeld 24"/>
            <p:cNvSpPr txBox="1"/>
            <p:nvPr/>
          </p:nvSpPr>
          <p:spPr>
            <a:xfrm>
              <a:off x="3500430" y="2531929"/>
              <a:ext cx="1187938" cy="246191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 : attributes</a:t>
              </a:r>
            </a:p>
          </p:txBody>
        </p:sp>
        <p:grpSp>
          <p:nvGrpSpPr>
            <p:cNvPr id="145" name="Gruppieren 117"/>
            <p:cNvGrpSpPr/>
            <p:nvPr/>
          </p:nvGrpSpPr>
          <p:grpSpPr>
            <a:xfrm>
              <a:off x="928662" y="2035422"/>
              <a:ext cx="1357322" cy="1279275"/>
              <a:chOff x="6841105" y="1115426"/>
              <a:chExt cx="1283501" cy="1279275"/>
            </a:xfrm>
          </p:grpSpPr>
          <p:grpSp>
            <p:nvGrpSpPr>
              <p:cNvPr id="149" name="Gruppieren 258"/>
              <p:cNvGrpSpPr/>
              <p:nvPr/>
            </p:nvGrpSpPr>
            <p:grpSpPr>
              <a:xfrm>
                <a:off x="6841105" y="1115426"/>
                <a:ext cx="1283499" cy="468309"/>
                <a:chOff x="6841105" y="1115426"/>
                <a:chExt cx="1283499" cy="468309"/>
              </a:xfrm>
            </p:grpSpPr>
            <p:sp>
              <p:nvSpPr>
                <p:cNvPr id="154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115426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cl1 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05" y="136783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0" name="Gruppieren 259"/>
              <p:cNvGrpSpPr/>
              <p:nvPr/>
            </p:nvGrpSpPr>
            <p:grpSpPr>
              <a:xfrm>
                <a:off x="6841115" y="1829808"/>
                <a:ext cx="1283491" cy="564893"/>
                <a:chOff x="6841115" y="1829808"/>
                <a:chExt cx="1283491" cy="564893"/>
              </a:xfrm>
            </p:grpSpPr>
            <p:sp>
              <p:nvSpPr>
                <p:cNvPr id="152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829808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att1: </a:t>
                  </a:r>
                  <a:r>
                    <a:rPr lang="de-DE" sz="1100" b="1" u="sng" dirty="0" err="1" smtClean="0">
                      <a:latin typeface="Arial" pitchFamily="34" charset="0"/>
                      <a:cs typeface="Arial" pitchFamily="34" charset="0"/>
                    </a:rPr>
                    <a:t>ID_Attribute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2082215"/>
                  <a:ext cx="1283491" cy="312486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51" name="Gerade Verbindung 17"/>
              <p:cNvCxnSpPr>
                <a:stCxn id="155" idx="2"/>
                <a:endCxn id="152" idx="0"/>
              </p:cNvCxnSpPr>
              <p:nvPr/>
            </p:nvCxnSpPr>
            <p:spPr>
              <a:xfrm rot="16200000" flipH="1">
                <a:off x="7359819" y="1706766"/>
                <a:ext cx="246073" cy="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Textfeld 132"/>
            <p:cNvSpPr txBox="1"/>
            <p:nvPr/>
          </p:nvSpPr>
          <p:spPr>
            <a:xfrm>
              <a:off x="3071799" y="1702374"/>
              <a:ext cx="928697" cy="338526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RHS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47" name="Textfeld 24"/>
            <p:cNvSpPr txBox="1"/>
            <p:nvPr/>
          </p:nvSpPr>
          <p:spPr>
            <a:xfrm>
              <a:off x="1585412" y="2539867"/>
              <a:ext cx="1187938" cy="246191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 : attributes</a:t>
              </a:r>
            </a:p>
          </p:txBody>
        </p:sp>
        <p:sp>
          <p:nvSpPr>
            <p:cNvPr id="148" name="Rectangle 41"/>
            <p:cNvSpPr>
              <a:spLocks noChangeArrowheads="1"/>
            </p:cNvSpPr>
            <p:nvPr/>
          </p:nvSpPr>
          <p:spPr bwMode="auto">
            <a:xfrm>
              <a:off x="928662" y="2871784"/>
              <a:ext cx="1283491" cy="5334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11" tIns="45705" rIns="91411" bIns="45705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9pPr>
            </a:lstStyle>
            <a:p>
              <a:pPr defTabSz="761759"/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name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= x</a:t>
              </a:r>
            </a:p>
            <a:p>
              <a:pPr defTabSz="761759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type = t</a:t>
              </a:r>
            </a:p>
          </p:txBody>
        </p:sp>
      </p:grpSp>
      <p:grpSp>
        <p:nvGrpSpPr>
          <p:cNvPr id="156" name="Gruppieren 162"/>
          <p:cNvGrpSpPr/>
          <p:nvPr/>
        </p:nvGrpSpPr>
        <p:grpSpPr>
          <a:xfrm>
            <a:off x="651536" y="3565587"/>
            <a:ext cx="4331210" cy="1869502"/>
            <a:chOff x="429121" y="3765357"/>
            <a:chExt cx="4331210" cy="1869502"/>
          </a:xfrm>
        </p:grpSpPr>
        <p:sp>
          <p:nvSpPr>
            <p:cNvPr id="164" name="Abgerundetes Rechteck 150"/>
            <p:cNvSpPr/>
            <p:nvPr/>
          </p:nvSpPr>
          <p:spPr>
            <a:xfrm>
              <a:off x="429121" y="3777471"/>
              <a:ext cx="4143404" cy="1857388"/>
            </a:xfrm>
            <a:prstGeom prst="roundRect">
              <a:avLst>
                <a:gd name="adj" fmla="val 12679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t" anchorCtr="0"/>
            <a:lstStyle/>
            <a:p>
              <a:endParaRPr lang="en-US"/>
            </a:p>
          </p:txBody>
        </p:sp>
        <p:sp>
          <p:nvSpPr>
            <p:cNvPr id="165" name="Textfeld 76"/>
            <p:cNvSpPr txBox="1"/>
            <p:nvPr/>
          </p:nvSpPr>
          <p:spPr>
            <a:xfrm rot="16200000">
              <a:off x="-173153" y="4498404"/>
              <a:ext cx="1573853" cy="369304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800" b="1" dirty="0" smtClean="0">
                  <a:latin typeface="+mj-lt"/>
                </a:rPr>
                <a:t>Rule 3</a:t>
              </a:r>
              <a:endParaRPr lang="en-US" sz="1800" b="1" dirty="0">
                <a:latin typeface="+mj-lt"/>
              </a:endParaRPr>
            </a:p>
          </p:txBody>
        </p:sp>
        <p:sp>
          <p:nvSpPr>
            <p:cNvPr id="166" name="Textfeld 132"/>
            <p:cNvSpPr txBox="1"/>
            <p:nvPr/>
          </p:nvSpPr>
          <p:spPr>
            <a:xfrm>
              <a:off x="1260962" y="3765357"/>
              <a:ext cx="882671" cy="338526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LHS</a:t>
              </a:r>
              <a:endParaRPr lang="en-US" sz="1600" dirty="0">
                <a:latin typeface="+mj-lt"/>
              </a:endParaRPr>
            </a:p>
          </p:txBody>
        </p:sp>
        <p:cxnSp>
          <p:nvCxnSpPr>
            <p:cNvPr id="167" name="Gerade Verbindung 77"/>
            <p:cNvCxnSpPr/>
            <p:nvPr/>
          </p:nvCxnSpPr>
          <p:spPr>
            <a:xfrm rot="16200000" flipH="1">
              <a:off x="-129537" y="4708480"/>
              <a:ext cx="1836000" cy="4304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 Verbindung 78"/>
            <p:cNvCxnSpPr/>
            <p:nvPr/>
          </p:nvCxnSpPr>
          <p:spPr>
            <a:xfrm rot="5400000">
              <a:off x="1723831" y="4693603"/>
              <a:ext cx="1836000" cy="373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7" name="Gruppieren 65"/>
            <p:cNvGrpSpPr/>
            <p:nvPr/>
          </p:nvGrpSpPr>
          <p:grpSpPr>
            <a:xfrm>
              <a:off x="2931834" y="4075923"/>
              <a:ext cx="1283501" cy="1428759"/>
              <a:chOff x="6841105" y="1115426"/>
              <a:chExt cx="1283501" cy="1428759"/>
            </a:xfrm>
          </p:grpSpPr>
          <p:grpSp>
            <p:nvGrpSpPr>
              <p:cNvPr id="163" name="Gruppieren 258"/>
              <p:cNvGrpSpPr/>
              <p:nvPr/>
            </p:nvGrpSpPr>
            <p:grpSpPr>
              <a:xfrm>
                <a:off x="6841105" y="1115426"/>
                <a:ext cx="1283499" cy="468309"/>
                <a:chOff x="6841105" y="1115426"/>
                <a:chExt cx="1283499" cy="468309"/>
              </a:xfrm>
            </p:grpSpPr>
            <p:sp>
              <p:nvSpPr>
                <p:cNvPr id="188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115426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cl1 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05" y="136783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9" name="Gruppieren 259"/>
              <p:cNvGrpSpPr/>
              <p:nvPr/>
            </p:nvGrpSpPr>
            <p:grpSpPr>
              <a:xfrm>
                <a:off x="6841115" y="1829808"/>
                <a:ext cx="1283491" cy="714377"/>
                <a:chOff x="6841115" y="1829808"/>
                <a:chExt cx="1283491" cy="714377"/>
              </a:xfrm>
            </p:grpSpPr>
            <p:sp>
              <p:nvSpPr>
                <p:cNvPr id="186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829808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att2 : Attribute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2082214"/>
                  <a:ext cx="1283491" cy="461971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r>
                    <a:rPr lang="de-DE" sz="1000" dirty="0" err="1" smtClean="0">
                      <a:latin typeface="Arial" pitchFamily="34" charset="0"/>
                      <a:cs typeface="Arial" pitchFamily="34" charset="0"/>
                    </a:rPr>
                    <a:t>name</a:t>
                  </a:r>
                  <a:r>
                    <a:rPr lang="de-DE" sz="1000" dirty="0" smtClean="0">
                      <a:latin typeface="Arial" pitchFamily="34" charset="0"/>
                      <a:cs typeface="Arial" pitchFamily="34" charset="0"/>
                    </a:rPr>
                    <a:t> = x</a:t>
                  </a:r>
                </a:p>
                <a:p>
                  <a:pPr defTabSz="761759"/>
                  <a:r>
                    <a:rPr lang="de-DE" sz="1000" dirty="0" smtClean="0">
                      <a:latin typeface="Arial" pitchFamily="34" charset="0"/>
                      <a:cs typeface="Arial" pitchFamily="34" charset="0"/>
                    </a:rPr>
                    <a:t>type = t</a:t>
                  </a:r>
                </a:p>
                <a:p>
                  <a:pPr defTabSz="761759"/>
                  <a:r>
                    <a:rPr lang="de-DE" sz="1000" dirty="0" err="1" smtClean="0">
                      <a:latin typeface="Arial" pitchFamily="34" charset="0"/>
                      <a:cs typeface="Arial" pitchFamily="34" charset="0"/>
                    </a:rPr>
                    <a:t>id</a:t>
                  </a:r>
                  <a:r>
                    <a:rPr lang="de-DE" sz="1000" dirty="0" smtClean="0">
                      <a:latin typeface="Arial" pitchFamily="34" charset="0"/>
                      <a:cs typeface="Arial" pitchFamily="34" charset="0"/>
                    </a:rPr>
                    <a:t> = </a:t>
                  </a:r>
                  <a:r>
                    <a:rPr lang="de-DE" sz="1000" dirty="0" err="1" smtClean="0">
                      <a:latin typeface="Arial" pitchFamily="34" charset="0"/>
                      <a:cs typeface="Arial" pitchFamily="34" charset="0"/>
                    </a:rPr>
                    <a:t>false</a:t>
                  </a:r>
                  <a:endParaRPr lang="de-DE" sz="1000" dirty="0" smtClean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85" name="Gerade Verbindung 17"/>
              <p:cNvCxnSpPr>
                <a:stCxn id="189" idx="2"/>
                <a:endCxn id="186" idx="0"/>
              </p:cNvCxnSpPr>
              <p:nvPr/>
            </p:nvCxnSpPr>
            <p:spPr>
              <a:xfrm rot="16200000" flipH="1">
                <a:off x="7359819" y="1706766"/>
                <a:ext cx="246073" cy="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Textfeld 24"/>
            <p:cNvSpPr txBox="1"/>
            <p:nvPr/>
          </p:nvSpPr>
          <p:spPr>
            <a:xfrm>
              <a:off x="3572393" y="4594912"/>
              <a:ext cx="1187938" cy="246191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 : attributes</a:t>
              </a:r>
            </a:p>
          </p:txBody>
        </p:sp>
        <p:grpSp>
          <p:nvGrpSpPr>
            <p:cNvPr id="171" name="Gruppieren 74"/>
            <p:cNvGrpSpPr/>
            <p:nvPr/>
          </p:nvGrpSpPr>
          <p:grpSpPr>
            <a:xfrm>
              <a:off x="1000622" y="4098405"/>
              <a:ext cx="1571113" cy="1279275"/>
              <a:chOff x="6841105" y="1115426"/>
              <a:chExt cx="1485665" cy="1279275"/>
            </a:xfrm>
          </p:grpSpPr>
          <p:grpSp>
            <p:nvGrpSpPr>
              <p:cNvPr id="176" name="Gruppieren 258"/>
              <p:cNvGrpSpPr/>
              <p:nvPr/>
            </p:nvGrpSpPr>
            <p:grpSpPr>
              <a:xfrm>
                <a:off x="6841105" y="1115426"/>
                <a:ext cx="1283499" cy="468309"/>
                <a:chOff x="6841105" y="1115426"/>
                <a:chExt cx="1283499" cy="468309"/>
              </a:xfrm>
            </p:grpSpPr>
            <p:sp>
              <p:nvSpPr>
                <p:cNvPr id="181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115426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cl1 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05" y="136783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7" name="Gruppieren 259"/>
              <p:cNvGrpSpPr/>
              <p:nvPr/>
            </p:nvGrpSpPr>
            <p:grpSpPr>
              <a:xfrm>
                <a:off x="6841115" y="1829808"/>
                <a:ext cx="1485655" cy="564893"/>
                <a:chOff x="6841115" y="1829808"/>
                <a:chExt cx="1485655" cy="564893"/>
              </a:xfrm>
            </p:grpSpPr>
            <p:sp>
              <p:nvSpPr>
                <p:cNvPr id="179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829808"/>
                  <a:ext cx="1485653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att1: </a:t>
                  </a:r>
                  <a:r>
                    <a:rPr lang="de-DE" sz="1100" b="1" u="sng" dirty="0" err="1" smtClean="0">
                      <a:latin typeface="Arial" pitchFamily="34" charset="0"/>
                      <a:cs typeface="Arial" pitchFamily="34" charset="0"/>
                    </a:rPr>
                    <a:t>Desc_Attribute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7" y="2082215"/>
                  <a:ext cx="1485653" cy="312486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78" name="Gerade Verbindung 17"/>
              <p:cNvCxnSpPr>
                <a:stCxn id="182" idx="2"/>
                <a:endCxn id="175" idx="0"/>
              </p:cNvCxnSpPr>
              <p:nvPr/>
            </p:nvCxnSpPr>
            <p:spPr>
              <a:xfrm rot="5400000">
                <a:off x="7355552" y="1710545"/>
                <a:ext cx="254112" cy="492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2" name="Textfeld 132"/>
            <p:cNvSpPr txBox="1"/>
            <p:nvPr/>
          </p:nvSpPr>
          <p:spPr>
            <a:xfrm>
              <a:off x="3143762" y="3765357"/>
              <a:ext cx="928697" cy="338526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RHS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73" name="Textfeld 24"/>
            <p:cNvSpPr txBox="1"/>
            <p:nvPr/>
          </p:nvSpPr>
          <p:spPr>
            <a:xfrm>
              <a:off x="1714480" y="4602850"/>
              <a:ext cx="1187938" cy="246191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 : attributes</a:t>
              </a:r>
            </a:p>
          </p:txBody>
        </p:sp>
        <p:sp>
          <p:nvSpPr>
            <p:cNvPr id="174" name="Rectangle 41"/>
            <p:cNvSpPr>
              <a:spLocks noChangeArrowheads="1"/>
            </p:cNvSpPr>
            <p:nvPr/>
          </p:nvSpPr>
          <p:spPr bwMode="auto">
            <a:xfrm>
              <a:off x="1000625" y="4934767"/>
              <a:ext cx="1283491" cy="5334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11" tIns="45705" rIns="91411" bIns="45705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+mn-ea"/>
                  <a:cs typeface="+mn-cs"/>
                </a:defRPr>
              </a:lvl9pPr>
            </a:lstStyle>
            <a:p>
              <a:pPr defTabSz="761759"/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name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= x</a:t>
              </a:r>
            </a:p>
            <a:p>
              <a:pPr defTabSz="761759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type = t</a:t>
              </a:r>
            </a:p>
          </p:txBody>
        </p:sp>
        <p:sp>
          <p:nvSpPr>
            <p:cNvPr id="175" name="Rechteck 174"/>
            <p:cNvSpPr/>
            <p:nvPr/>
          </p:nvSpPr>
          <p:spPr bwMode="auto">
            <a:xfrm>
              <a:off x="1500166" y="4820826"/>
              <a:ext cx="357190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183" name="Gruppieren 189"/>
          <p:cNvGrpSpPr/>
          <p:nvPr/>
        </p:nvGrpSpPr>
        <p:grpSpPr>
          <a:xfrm>
            <a:off x="500034" y="2714620"/>
            <a:ext cx="4071966" cy="1865895"/>
            <a:chOff x="4786839" y="3769716"/>
            <a:chExt cx="4071966" cy="1865895"/>
          </a:xfrm>
        </p:grpSpPr>
        <p:sp>
          <p:nvSpPr>
            <p:cNvPr id="191" name="Abgerundetes Rechteck 150"/>
            <p:cNvSpPr/>
            <p:nvPr/>
          </p:nvSpPr>
          <p:spPr>
            <a:xfrm>
              <a:off x="4786839" y="3777471"/>
              <a:ext cx="3869767" cy="1857388"/>
            </a:xfrm>
            <a:prstGeom prst="roundRect">
              <a:avLst>
                <a:gd name="adj" fmla="val 10379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t" anchorCtr="0"/>
            <a:lstStyle/>
            <a:p>
              <a:endParaRPr lang="en-US"/>
            </a:p>
          </p:txBody>
        </p:sp>
        <p:sp>
          <p:nvSpPr>
            <p:cNvPr id="192" name="Textfeld 76"/>
            <p:cNvSpPr txBox="1"/>
            <p:nvPr/>
          </p:nvSpPr>
          <p:spPr>
            <a:xfrm rot="16200000">
              <a:off x="4184565" y="4498405"/>
              <a:ext cx="1573853" cy="369304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800" b="1" dirty="0" smtClean="0">
                  <a:latin typeface="+mj-lt"/>
                </a:rPr>
                <a:t>Rule 4</a:t>
              </a:r>
              <a:endParaRPr lang="en-US" sz="1800" b="1" dirty="0">
                <a:latin typeface="+mj-lt"/>
              </a:endParaRPr>
            </a:p>
          </p:txBody>
        </p:sp>
        <p:sp>
          <p:nvSpPr>
            <p:cNvPr id="193" name="Textfeld 132"/>
            <p:cNvSpPr txBox="1"/>
            <p:nvPr/>
          </p:nvSpPr>
          <p:spPr>
            <a:xfrm>
              <a:off x="5594296" y="3773141"/>
              <a:ext cx="928694" cy="338526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LHS</a:t>
              </a:r>
              <a:endParaRPr lang="en-US" sz="1800" dirty="0">
                <a:latin typeface="+mj-lt"/>
              </a:endParaRPr>
            </a:p>
          </p:txBody>
        </p:sp>
        <p:cxnSp>
          <p:nvCxnSpPr>
            <p:cNvPr id="194" name="Gerade Verbindung 77"/>
            <p:cNvCxnSpPr/>
            <p:nvPr/>
          </p:nvCxnSpPr>
          <p:spPr>
            <a:xfrm rot="16200000" flipH="1">
              <a:off x="4228181" y="4715459"/>
              <a:ext cx="1836000" cy="4304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 Verbindung 78"/>
            <p:cNvCxnSpPr/>
            <p:nvPr/>
          </p:nvCxnSpPr>
          <p:spPr>
            <a:xfrm rot="5400000">
              <a:off x="5841810" y="4712653"/>
              <a:ext cx="1836000" cy="373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Gruppieren 29"/>
            <p:cNvGrpSpPr/>
            <p:nvPr/>
          </p:nvGrpSpPr>
          <p:grpSpPr>
            <a:xfrm>
              <a:off x="6939821" y="4206099"/>
              <a:ext cx="1283501" cy="1182689"/>
              <a:chOff x="6841105" y="1115426"/>
              <a:chExt cx="1283501" cy="1182689"/>
            </a:xfrm>
          </p:grpSpPr>
          <p:grpSp>
            <p:nvGrpSpPr>
              <p:cNvPr id="190" name="Gruppieren 258"/>
              <p:cNvGrpSpPr/>
              <p:nvPr/>
            </p:nvGrpSpPr>
            <p:grpSpPr>
              <a:xfrm>
                <a:off x="6841105" y="1115426"/>
                <a:ext cx="1283499" cy="468309"/>
                <a:chOff x="6841105" y="1115426"/>
                <a:chExt cx="1283499" cy="468309"/>
              </a:xfrm>
            </p:grpSpPr>
            <p:sp>
              <p:nvSpPr>
                <p:cNvPr id="215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115426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err="1" smtClean="0">
                      <a:latin typeface="Arial" pitchFamily="34" charset="0"/>
                      <a:cs typeface="Arial" pitchFamily="34" charset="0"/>
                    </a:rPr>
                    <a:t>superCl</a:t>
                  </a:r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 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05" y="136783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96" name="Gruppieren 259"/>
              <p:cNvGrpSpPr/>
              <p:nvPr/>
            </p:nvGrpSpPr>
            <p:grpSpPr>
              <a:xfrm>
                <a:off x="6841115" y="1829808"/>
                <a:ext cx="1283491" cy="468307"/>
                <a:chOff x="6841115" y="1829808"/>
                <a:chExt cx="1283491" cy="468307"/>
              </a:xfrm>
            </p:grpSpPr>
            <p:sp>
              <p:nvSpPr>
                <p:cNvPr id="213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829808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err="1" smtClean="0">
                      <a:latin typeface="Arial" pitchFamily="34" charset="0"/>
                      <a:cs typeface="Arial" pitchFamily="34" charset="0"/>
                    </a:rPr>
                    <a:t>subCl</a:t>
                  </a:r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208221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212" name="Gerade Verbindung 17"/>
              <p:cNvCxnSpPr>
                <a:stCxn id="216" idx="2"/>
                <a:endCxn id="213" idx="0"/>
              </p:cNvCxnSpPr>
              <p:nvPr/>
            </p:nvCxnSpPr>
            <p:spPr>
              <a:xfrm rot="16200000" flipH="1">
                <a:off x="7359819" y="1706766"/>
                <a:ext cx="246073" cy="9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7" name="Textfeld 24"/>
            <p:cNvSpPr txBox="1"/>
            <p:nvPr/>
          </p:nvSpPr>
          <p:spPr>
            <a:xfrm>
              <a:off x="7670867" y="4645833"/>
              <a:ext cx="1187938" cy="246191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 :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superClass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32"/>
            <p:cNvSpPr txBox="1"/>
            <p:nvPr/>
          </p:nvSpPr>
          <p:spPr>
            <a:xfrm>
              <a:off x="7299284" y="3769716"/>
              <a:ext cx="785818" cy="338526"/>
            </a:xfrm>
            <a:prstGeom prst="rect">
              <a:avLst/>
            </a:prstGeom>
            <a:noFill/>
          </p:spPr>
          <p:txBody>
            <a:bodyPr wrap="square" lIns="91414" tIns="45706" rIns="91414" bIns="45706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RHS</a:t>
              </a:r>
              <a:endParaRPr lang="en-US" sz="1600" dirty="0">
                <a:latin typeface="+mj-lt"/>
              </a:endParaRPr>
            </a:p>
          </p:txBody>
        </p:sp>
        <p:grpSp>
          <p:nvGrpSpPr>
            <p:cNvPr id="199" name="Gruppieren 40"/>
            <p:cNvGrpSpPr/>
            <p:nvPr/>
          </p:nvGrpSpPr>
          <p:grpSpPr>
            <a:xfrm>
              <a:off x="5308544" y="4206099"/>
              <a:ext cx="1283501" cy="1182689"/>
              <a:chOff x="6841105" y="1115426"/>
              <a:chExt cx="1283501" cy="1182689"/>
            </a:xfrm>
          </p:grpSpPr>
          <p:grpSp>
            <p:nvGrpSpPr>
              <p:cNvPr id="203" name="Gruppieren 258"/>
              <p:cNvGrpSpPr/>
              <p:nvPr/>
            </p:nvGrpSpPr>
            <p:grpSpPr>
              <a:xfrm>
                <a:off x="6841105" y="1115426"/>
                <a:ext cx="1283499" cy="468309"/>
                <a:chOff x="6841105" y="1115426"/>
                <a:chExt cx="1283499" cy="468309"/>
              </a:xfrm>
            </p:grpSpPr>
            <p:sp>
              <p:nvSpPr>
                <p:cNvPr id="208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115426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err="1" smtClean="0">
                      <a:latin typeface="Arial" pitchFamily="34" charset="0"/>
                      <a:cs typeface="Arial" pitchFamily="34" charset="0"/>
                    </a:rPr>
                    <a:t>superCl</a:t>
                  </a:r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 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05" y="136783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4" name="Gruppieren 259"/>
              <p:cNvGrpSpPr/>
              <p:nvPr/>
            </p:nvGrpSpPr>
            <p:grpSpPr>
              <a:xfrm>
                <a:off x="6841115" y="1829808"/>
                <a:ext cx="1283491" cy="468307"/>
                <a:chOff x="6841115" y="1829808"/>
                <a:chExt cx="1283491" cy="468307"/>
              </a:xfrm>
            </p:grpSpPr>
            <p:sp>
              <p:nvSpPr>
                <p:cNvPr id="206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1829808"/>
                  <a:ext cx="1283489" cy="25241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algn="ctr" defTabSz="761759"/>
                  <a:r>
                    <a:rPr lang="de-DE" sz="1100" b="1" u="sng" dirty="0" err="1" smtClean="0">
                      <a:latin typeface="Arial" pitchFamily="34" charset="0"/>
                      <a:cs typeface="Arial" pitchFamily="34" charset="0"/>
                    </a:rPr>
                    <a:t>subCl</a:t>
                  </a:r>
                  <a:r>
                    <a:rPr lang="de-DE" sz="1100" b="1" u="sng" dirty="0" smtClean="0">
                      <a:latin typeface="Arial" pitchFamily="34" charset="0"/>
                      <a:cs typeface="Arial" pitchFamily="34" charset="0"/>
                    </a:rPr>
                    <a:t>: Class</a:t>
                  </a:r>
                  <a:endParaRPr lang="de-DE" sz="1100" b="1" u="sng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" name="Rectangle 41"/>
                <p:cNvSpPr>
                  <a:spLocks noChangeArrowheads="1"/>
                </p:cNvSpPr>
                <p:nvPr/>
              </p:nvSpPr>
              <p:spPr bwMode="auto">
                <a:xfrm>
                  <a:off x="6841115" y="2082215"/>
                  <a:ext cx="1283491" cy="2159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11" tIns="45705" rIns="91411" bIns="45705" anchor="ctr"/>
                <a:lstStyle>
                  <a:defPPr>
                    <a:defRPr lang="de-DE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" charset="0"/>
                      <a:ea typeface="+mn-ea"/>
                      <a:cs typeface="+mn-cs"/>
                    </a:defRPr>
                  </a:lvl9pPr>
                </a:lstStyle>
                <a:p>
                  <a:pPr defTabSz="761759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205" name="Gerade Verbindung 17"/>
              <p:cNvCxnSpPr>
                <a:stCxn id="209" idx="2"/>
                <a:endCxn id="206" idx="0"/>
              </p:cNvCxnSpPr>
              <p:nvPr/>
            </p:nvCxnSpPr>
            <p:spPr>
              <a:xfrm rot="16200000" flipH="1">
                <a:off x="7359819" y="1706766"/>
                <a:ext cx="246073" cy="9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0" name="Textfeld 24"/>
            <p:cNvSpPr txBox="1"/>
            <p:nvPr/>
          </p:nvSpPr>
          <p:spPr>
            <a:xfrm>
              <a:off x="5944977" y="4674408"/>
              <a:ext cx="1072767" cy="246191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 : extends</a:t>
              </a:r>
            </a:p>
          </p:txBody>
        </p:sp>
        <p:sp>
          <p:nvSpPr>
            <p:cNvPr id="201" name="Textfeld 24"/>
            <p:cNvSpPr txBox="1"/>
            <p:nvPr/>
          </p:nvSpPr>
          <p:spPr>
            <a:xfrm>
              <a:off x="6833638" y="4661149"/>
              <a:ext cx="1072767" cy="246191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 : extends</a:t>
              </a:r>
            </a:p>
          </p:txBody>
        </p:sp>
        <p:cxnSp>
          <p:nvCxnSpPr>
            <p:cNvPr id="202" name="Gerade Verbindung 17"/>
            <p:cNvCxnSpPr/>
            <p:nvPr/>
          </p:nvCxnSpPr>
          <p:spPr>
            <a:xfrm rot="16200000" flipH="1">
              <a:off x="7601410" y="4801771"/>
              <a:ext cx="246073" cy="9"/>
            </a:xfrm>
            <a:prstGeom prst="line">
              <a:avLst/>
            </a:prstGeom>
            <a:ln w="95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8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9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0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221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 bwMode="auto">
          <a:xfrm>
            <a:off x="357158" y="3571876"/>
            <a:ext cx="8358246" cy="21431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357158" y="1785926"/>
            <a:ext cx="8358246" cy="21431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9" name="Textplatzhalter 138"/>
          <p:cNvSpPr>
            <a:spLocks noGrp="1"/>
          </p:cNvSpPr>
          <p:nvPr>
            <p:ph type="body" sz="quarter" idx="13"/>
          </p:nvPr>
        </p:nvSpPr>
        <p:spPr>
          <a:xfrm>
            <a:off x="324000" y="1049914"/>
            <a:ext cx="8534280" cy="4927406"/>
          </a:xfrm>
        </p:spPr>
        <p:txBody>
          <a:bodyPr/>
          <a:lstStyle/>
          <a:p>
            <a:pPr marL="457200" indent="-457200">
              <a:buNone/>
            </a:pP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CoEvolution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indent="-457200">
              <a:buNone/>
            </a:pP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OUT : MM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refining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IN : MM;</a:t>
            </a:r>
          </a:p>
          <a:p>
            <a:pPr marL="457200" indent="-457200">
              <a:buNone/>
            </a:pPr>
            <a:endParaRPr lang="de-DE" sz="13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457200" indent="-457200">
              <a:buNone/>
            </a:pP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GenerateAssociations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ref1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MM!Reference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 ref2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MM!Reference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(ref1.opposite = ref2) --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missing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de-DE" sz="13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					  NAC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dummy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MM!Reference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MM!Association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refEnds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Set{ref1,ref2})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indent="-457200">
              <a:buNone/>
            </a:pPr>
            <a:endParaRPr lang="de-DE" sz="13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2</a:t>
            </a:r>
          </a:p>
          <a:p>
            <a:pPr marL="457200" indent="-457200">
              <a:buNone/>
            </a:pP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GenerateAttributes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id_att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MM!ID_Attribute</a:t>
            </a:r>
            <a:endParaRPr lang="de-DE" sz="13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dummy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MM!ID_Attribute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att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MM!Attribute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id_att.name,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type &lt;-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id_att.type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id_att.class</a:t>
            </a:r>
            <a:endParaRPr lang="de-DE" sz="13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)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de-AT" sz="13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2 – Co-</a:t>
            </a:r>
            <a:r>
              <a:rPr lang="de-DE" dirty="0" err="1" smtClean="0"/>
              <a:t>evolution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in-</a:t>
            </a:r>
            <a:r>
              <a:rPr lang="de-DE" dirty="0" err="1" smtClean="0"/>
              <a:t>place</a:t>
            </a:r>
            <a:r>
              <a:rPr lang="de-DE" dirty="0" smtClean="0"/>
              <a:t> Transformation (3/4)</a:t>
            </a:r>
            <a:br>
              <a:rPr lang="de-DE" dirty="0" smtClean="0"/>
            </a:b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ATL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Refinement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 Mode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as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 in-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place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transformation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language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140" name="Abgerundete rechteckige Legende 139"/>
          <p:cNvSpPr/>
          <p:nvPr/>
        </p:nvSpPr>
        <p:spPr bwMode="auto">
          <a:xfrm>
            <a:off x="4572000" y="980426"/>
            <a:ext cx="3786214" cy="1143008"/>
          </a:xfrm>
          <a:prstGeom prst="wedgeRoundRectCallout">
            <a:avLst>
              <a:gd name="adj1" fmla="val -85894"/>
              <a:gd name="adj2" fmla="val 4730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Too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many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Association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objects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get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generated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since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unique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lazy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rule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allowed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ATL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refinement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and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imperative </a:t>
            </a:r>
            <a:r>
              <a:rPr kumimoji="0" lang="de-DE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code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</a:t>
            </a:r>
            <a:endParaRPr kumimoji="0" lang="de-A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1" name="Abgerundete rechteckige Legende 140"/>
          <p:cNvSpPr/>
          <p:nvPr/>
        </p:nvSpPr>
        <p:spPr bwMode="auto">
          <a:xfrm>
            <a:off x="4714876" y="3571876"/>
            <a:ext cx="3571900" cy="500066"/>
          </a:xfrm>
          <a:prstGeom prst="wedgeRoundRectCallout">
            <a:avLst>
              <a:gd name="adj1" fmla="val -78157"/>
              <a:gd name="adj2" fmla="val 10525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AT" sz="1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14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Abgerundete rechteckige Legende 6"/>
          <p:cNvSpPr/>
          <p:nvPr/>
        </p:nvSpPr>
        <p:spPr bwMode="auto">
          <a:xfrm>
            <a:off x="4714876" y="3571876"/>
            <a:ext cx="3571900" cy="500066"/>
          </a:xfrm>
          <a:prstGeom prst="wedgeRoundRectCallout">
            <a:avLst>
              <a:gd name="adj1" fmla="val -86505"/>
              <a:gd name="adj2" fmla="val -1991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de-DE" sz="1600" b="1" dirty="0" smtClean="0">
                <a:solidFill>
                  <a:schemeClr val="tx1"/>
                </a:solidFill>
              </a:rPr>
              <a:t>Old </a:t>
            </a:r>
            <a:r>
              <a:rPr lang="de-DE" sz="1600" b="1" dirty="0" err="1" smtClean="0">
                <a:solidFill>
                  <a:schemeClr val="tx1"/>
                </a:solidFill>
              </a:rPr>
              <a:t>objects</a:t>
            </a:r>
            <a:r>
              <a:rPr lang="de-DE" sz="1600" b="1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must </a:t>
            </a:r>
            <a:r>
              <a:rPr lang="de-DE" sz="1600" dirty="0" err="1" smtClean="0">
                <a:solidFill>
                  <a:schemeClr val="tx1"/>
                </a:solidFill>
              </a:rPr>
              <a:t>be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err="1" smtClean="0">
                <a:solidFill>
                  <a:schemeClr val="tx1"/>
                </a:solidFill>
              </a:rPr>
              <a:t>explicitly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err="1" smtClean="0">
                <a:solidFill>
                  <a:schemeClr val="tx1"/>
                </a:solidFill>
              </a:rPr>
              <a:t>kept</a:t>
            </a:r>
            <a:endParaRPr lang="de-AT" sz="1600" b="1" dirty="0" smtClean="0">
              <a:solidFill>
                <a:schemeClr val="tx1"/>
              </a:solidFill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000100" y="1714488"/>
            <a:ext cx="7359833" cy="3441166"/>
            <a:chOff x="857224" y="1571612"/>
            <a:chExt cx="7359833" cy="3441166"/>
          </a:xfrm>
        </p:grpSpPr>
        <p:sp>
          <p:nvSpPr>
            <p:cNvPr id="16" name="Rechteck 15"/>
            <p:cNvSpPr/>
            <p:nvPr/>
          </p:nvSpPr>
          <p:spPr bwMode="auto">
            <a:xfrm>
              <a:off x="857224" y="1571612"/>
              <a:ext cx="7358114" cy="3429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grpSp>
          <p:nvGrpSpPr>
            <p:cNvPr id="17" name="Gruppieren 11"/>
            <p:cNvGrpSpPr/>
            <p:nvPr/>
          </p:nvGrpSpPr>
          <p:grpSpPr>
            <a:xfrm>
              <a:off x="1316588" y="2000240"/>
              <a:ext cx="1476000" cy="785818"/>
              <a:chOff x="2143108" y="1643050"/>
              <a:chExt cx="1476000" cy="785818"/>
            </a:xfrm>
          </p:grpSpPr>
          <p:sp>
            <p:nvSpPr>
              <p:cNvPr id="7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0" name="Rechteck 79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1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8" name="Gruppieren 12"/>
            <p:cNvGrpSpPr/>
            <p:nvPr/>
          </p:nvGrpSpPr>
          <p:grpSpPr>
            <a:xfrm>
              <a:off x="3816918" y="1722172"/>
              <a:ext cx="1476000" cy="785818"/>
              <a:chOff x="2143108" y="1643050"/>
              <a:chExt cx="1476000" cy="785818"/>
            </a:xfrm>
          </p:grpSpPr>
          <p:sp>
            <p:nvSpPr>
              <p:cNvPr id="7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8" name="Rechteck 77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9" name="Gruppieren 17"/>
            <p:cNvGrpSpPr/>
            <p:nvPr/>
          </p:nvGrpSpPr>
          <p:grpSpPr>
            <a:xfrm>
              <a:off x="3816918" y="2786058"/>
              <a:ext cx="1476000" cy="785818"/>
              <a:chOff x="2143108" y="1643050"/>
              <a:chExt cx="1476000" cy="785818"/>
            </a:xfrm>
          </p:grpSpPr>
          <p:sp>
            <p:nvSpPr>
              <p:cNvPr id="7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74" name="Rechteck 7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5" name="Rechteck 74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0" name="Form 125"/>
            <p:cNvCxnSpPr>
              <a:endCxn id="34" idx="3"/>
            </p:cNvCxnSpPr>
            <p:nvPr/>
          </p:nvCxnSpPr>
          <p:spPr>
            <a:xfrm rot="10800000">
              <a:off x="2793734" y="2143116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Form 125"/>
            <p:cNvCxnSpPr>
              <a:endCxn id="35" idx="3"/>
            </p:cNvCxnSpPr>
            <p:nvPr/>
          </p:nvCxnSpPr>
          <p:spPr>
            <a:xfrm rot="10800000">
              <a:off x="2786050" y="2714621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2683876" y="191453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2699244" y="2492622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24" name="Gruppieren 31"/>
            <p:cNvGrpSpPr/>
            <p:nvPr/>
          </p:nvGrpSpPr>
          <p:grpSpPr>
            <a:xfrm>
              <a:off x="6603000" y="1714488"/>
              <a:ext cx="1476000" cy="928694"/>
              <a:chOff x="2143108" y="1643050"/>
              <a:chExt cx="1476000" cy="928694"/>
            </a:xfrm>
          </p:grpSpPr>
          <p:sp>
            <p:nvSpPr>
              <p:cNvPr id="7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71" name="Rechteck 70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2" name="Rechteck 71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25" name="Gruppieren 35"/>
            <p:cNvGrpSpPr/>
            <p:nvPr/>
          </p:nvGrpSpPr>
          <p:grpSpPr>
            <a:xfrm>
              <a:off x="6603000" y="3071810"/>
              <a:ext cx="1476000" cy="928694"/>
              <a:chOff x="2143108" y="1643050"/>
              <a:chExt cx="1476000" cy="928694"/>
            </a:xfrm>
          </p:grpSpPr>
          <p:sp>
            <p:nvSpPr>
              <p:cNvPr id="6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68" name="Rechteck 6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9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6" name="Form 39"/>
            <p:cNvCxnSpPr>
              <a:stCxn id="33" idx="2"/>
              <a:endCxn id="32" idx="0"/>
            </p:cNvCxnSpPr>
            <p:nvPr/>
          </p:nvCxnSpPr>
          <p:spPr>
            <a:xfrm rot="5400000">
              <a:off x="7314679" y="2854795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Form 39"/>
            <p:cNvCxnSpPr>
              <a:stCxn id="30" idx="0"/>
              <a:endCxn id="31" idx="2"/>
            </p:cNvCxnSpPr>
            <p:nvPr/>
          </p:nvCxnSpPr>
          <p:spPr>
            <a:xfrm rot="5400000" flipH="1" flipV="1">
              <a:off x="6814613" y="2854795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7429520" y="2810200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294196" y="264318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6960190" y="307181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6960190" y="249490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7460256" y="307181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7460256" y="249490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2650858" y="20716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2643174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5143504" y="20002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6603000" y="20002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38" name="Form 39"/>
            <p:cNvCxnSpPr>
              <a:stCxn id="36" idx="3"/>
              <a:endCxn id="37" idx="1"/>
            </p:cNvCxnSpPr>
            <p:nvPr/>
          </p:nvCxnSpPr>
          <p:spPr>
            <a:xfrm>
              <a:off x="5286380" y="2071678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 Box 43"/>
            <p:cNvSpPr txBox="1">
              <a:spLocks noChangeArrowheads="1"/>
            </p:cNvSpPr>
            <p:nvPr/>
          </p:nvSpPr>
          <p:spPr bwMode="auto">
            <a:xfrm>
              <a:off x="5643570" y="183431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0" name="Rechteck 39"/>
            <p:cNvSpPr/>
            <p:nvPr/>
          </p:nvSpPr>
          <p:spPr bwMode="auto">
            <a:xfrm>
              <a:off x="5158872" y="33959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603000" y="33959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42" name="Form 39"/>
            <p:cNvCxnSpPr>
              <a:stCxn id="40" idx="3"/>
              <a:endCxn id="41" idx="1"/>
            </p:cNvCxnSpPr>
            <p:nvPr/>
          </p:nvCxnSpPr>
          <p:spPr>
            <a:xfrm>
              <a:off x="5301748" y="3467420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5715008" y="3237738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4" name="Rechteck 43"/>
            <p:cNvSpPr/>
            <p:nvPr/>
          </p:nvSpPr>
          <p:spPr bwMode="auto">
            <a:xfrm>
              <a:off x="6603000" y="314324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5" name="Rechteck 44"/>
            <p:cNvSpPr/>
            <p:nvPr/>
          </p:nvSpPr>
          <p:spPr bwMode="auto">
            <a:xfrm>
              <a:off x="5151188" y="23090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46" name="Form 39"/>
            <p:cNvCxnSpPr>
              <a:stCxn id="44" idx="1"/>
              <a:endCxn id="45" idx="3"/>
            </p:cNvCxnSpPr>
            <p:nvPr/>
          </p:nvCxnSpPr>
          <p:spPr>
            <a:xfrm rot="10800000">
              <a:off x="5294064" y="2380482"/>
              <a:ext cx="1308936" cy="834204"/>
            </a:xfrm>
            <a:prstGeom prst="bentConnector3">
              <a:avLst>
                <a:gd name="adj1" fmla="val 5939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5087434" y="216845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6603000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5133538" y="292893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50" name="Form 39"/>
            <p:cNvCxnSpPr>
              <a:stCxn id="48" idx="1"/>
              <a:endCxn id="49" idx="3"/>
            </p:cNvCxnSpPr>
            <p:nvPr/>
          </p:nvCxnSpPr>
          <p:spPr>
            <a:xfrm rot="10800000" flipV="1">
              <a:off x="5276414" y="2500306"/>
              <a:ext cx="1326586" cy="500066"/>
            </a:xfrm>
            <a:prstGeom prst="bentConnector3">
              <a:avLst>
                <a:gd name="adj1" fmla="val 2509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 Box 43"/>
            <p:cNvSpPr txBox="1">
              <a:spLocks noChangeArrowheads="1"/>
            </p:cNvSpPr>
            <p:nvPr/>
          </p:nvSpPr>
          <p:spPr bwMode="auto">
            <a:xfrm>
              <a:off x="5102802" y="2786058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52" name="Gruppieren 101"/>
            <p:cNvGrpSpPr/>
            <p:nvPr/>
          </p:nvGrpSpPr>
          <p:grpSpPr>
            <a:xfrm>
              <a:off x="1008930" y="4071942"/>
              <a:ext cx="1476000" cy="785818"/>
              <a:chOff x="2143108" y="1643050"/>
              <a:chExt cx="1476000" cy="785818"/>
            </a:xfrm>
          </p:grpSpPr>
          <p:sp>
            <p:nvSpPr>
              <p:cNvPr id="6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65" name="Rechteck 6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6" name="Rechteck 65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53" name="Gruppieren 105"/>
            <p:cNvGrpSpPr/>
            <p:nvPr/>
          </p:nvGrpSpPr>
          <p:grpSpPr>
            <a:xfrm>
              <a:off x="2643174" y="4071942"/>
              <a:ext cx="1643074" cy="785818"/>
              <a:chOff x="2143108" y="1643050"/>
              <a:chExt cx="1643074" cy="785818"/>
            </a:xfrm>
          </p:grpSpPr>
          <p:sp>
            <p:nvSpPr>
              <p:cNvPr id="6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62" name="Rechteck 61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3" name="Rechteck 62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54" name="Rechteck 53"/>
            <p:cNvSpPr/>
            <p:nvPr/>
          </p:nvSpPr>
          <p:spPr bwMode="auto">
            <a:xfrm>
              <a:off x="1673778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5" name="Rechteck 54"/>
            <p:cNvSpPr/>
            <p:nvPr/>
          </p:nvSpPr>
          <p:spPr bwMode="auto">
            <a:xfrm>
              <a:off x="231672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56" name="Form 125"/>
            <p:cNvCxnSpPr>
              <a:stCxn id="54" idx="2"/>
            </p:cNvCxnSpPr>
            <p:nvPr/>
          </p:nvCxnSpPr>
          <p:spPr>
            <a:xfrm rot="16200000" flipH="1">
              <a:off x="1103131" y="3428143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Form 125"/>
            <p:cNvCxnSpPr>
              <a:stCxn id="55" idx="2"/>
            </p:cNvCxnSpPr>
            <p:nvPr/>
          </p:nvCxnSpPr>
          <p:spPr>
            <a:xfrm rot="16200000" flipH="1">
              <a:off x="2283492" y="2890723"/>
              <a:ext cx="1285884" cy="107655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 Box 43"/>
            <p:cNvSpPr txBox="1">
              <a:spLocks noChangeArrowheads="1"/>
            </p:cNvSpPr>
            <p:nvPr/>
          </p:nvSpPr>
          <p:spPr bwMode="auto">
            <a:xfrm>
              <a:off x="1683744" y="381692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59" name="Text Box 43"/>
            <p:cNvSpPr txBox="1">
              <a:spLocks noChangeArrowheads="1"/>
            </p:cNvSpPr>
            <p:nvPr/>
          </p:nvSpPr>
          <p:spPr bwMode="auto">
            <a:xfrm>
              <a:off x="3390572" y="3809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6429388" y="4643446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Original Model</a:t>
              </a:r>
              <a:endParaRPr lang="de-AT" sz="1800" b="1" dirty="0">
                <a:latin typeface="+mj-lt"/>
              </a:endParaRP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607462" y="1285860"/>
            <a:ext cx="7893628" cy="4145580"/>
            <a:chOff x="899412" y="1142984"/>
            <a:chExt cx="7893628" cy="4145580"/>
          </a:xfrm>
        </p:grpSpPr>
        <p:sp>
          <p:nvSpPr>
            <p:cNvPr id="83" name="Rechteck 82"/>
            <p:cNvSpPr/>
            <p:nvPr/>
          </p:nvSpPr>
          <p:spPr bwMode="auto">
            <a:xfrm>
              <a:off x="899412" y="1142984"/>
              <a:ext cx="7887430" cy="414340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84" name="Gruppieren 11"/>
            <p:cNvGrpSpPr/>
            <p:nvPr/>
          </p:nvGrpSpPr>
          <p:grpSpPr>
            <a:xfrm>
              <a:off x="1358776" y="1571612"/>
              <a:ext cx="1476000" cy="785818"/>
              <a:chOff x="2143108" y="1643050"/>
              <a:chExt cx="1476000" cy="785818"/>
            </a:xfrm>
          </p:grpSpPr>
          <p:sp>
            <p:nvSpPr>
              <p:cNvPr id="17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72" name="Rechteck 171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3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85" name="Gruppieren 12"/>
            <p:cNvGrpSpPr/>
            <p:nvPr/>
          </p:nvGrpSpPr>
          <p:grpSpPr>
            <a:xfrm>
              <a:off x="3859106" y="1293544"/>
              <a:ext cx="1476000" cy="785818"/>
              <a:chOff x="2143108" y="1643050"/>
              <a:chExt cx="1476000" cy="785818"/>
            </a:xfrm>
          </p:grpSpPr>
          <p:sp>
            <p:nvSpPr>
              <p:cNvPr id="168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69" name="Rechteck 168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0" name="Rechteck 169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86" name="Gruppieren 17"/>
            <p:cNvGrpSpPr/>
            <p:nvPr/>
          </p:nvGrpSpPr>
          <p:grpSpPr>
            <a:xfrm>
              <a:off x="3859106" y="2357430"/>
              <a:ext cx="1476000" cy="785818"/>
              <a:chOff x="2143108" y="1643050"/>
              <a:chExt cx="1476000" cy="785818"/>
            </a:xfrm>
          </p:grpSpPr>
          <p:sp>
            <p:nvSpPr>
              <p:cNvPr id="165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66" name="Rechteck 165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7" name="Rechteck 166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87" name="Form 125"/>
            <p:cNvCxnSpPr>
              <a:endCxn id="101" idx="3"/>
            </p:cNvCxnSpPr>
            <p:nvPr/>
          </p:nvCxnSpPr>
          <p:spPr>
            <a:xfrm rot="10800000">
              <a:off x="2835922" y="1714488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Form 125"/>
            <p:cNvCxnSpPr>
              <a:endCxn id="102" idx="3"/>
            </p:cNvCxnSpPr>
            <p:nvPr/>
          </p:nvCxnSpPr>
          <p:spPr>
            <a:xfrm rot="10800000">
              <a:off x="2828238" y="2285993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 Box 43"/>
            <p:cNvSpPr txBox="1">
              <a:spLocks noChangeArrowheads="1"/>
            </p:cNvSpPr>
            <p:nvPr/>
          </p:nvSpPr>
          <p:spPr bwMode="auto">
            <a:xfrm>
              <a:off x="2726064" y="148590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0" name="Text Box 43"/>
            <p:cNvSpPr txBox="1">
              <a:spLocks noChangeArrowheads="1"/>
            </p:cNvSpPr>
            <p:nvPr/>
          </p:nvSpPr>
          <p:spPr bwMode="auto">
            <a:xfrm>
              <a:off x="2741432" y="206399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91" name="Gruppieren 31"/>
            <p:cNvGrpSpPr/>
            <p:nvPr/>
          </p:nvGrpSpPr>
          <p:grpSpPr>
            <a:xfrm>
              <a:off x="6645188" y="1285860"/>
              <a:ext cx="1476000" cy="928694"/>
              <a:chOff x="2143108" y="1643050"/>
              <a:chExt cx="1476000" cy="928694"/>
            </a:xfrm>
          </p:grpSpPr>
          <p:sp>
            <p:nvSpPr>
              <p:cNvPr id="162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63" name="Rechteck 162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4" name="Rechteck 163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92" name="Gruppieren 35"/>
            <p:cNvGrpSpPr/>
            <p:nvPr/>
          </p:nvGrpSpPr>
          <p:grpSpPr>
            <a:xfrm>
              <a:off x="6645188" y="2643182"/>
              <a:ext cx="1476000" cy="928694"/>
              <a:chOff x="2143108" y="1643050"/>
              <a:chExt cx="1476000" cy="928694"/>
            </a:xfrm>
          </p:grpSpPr>
          <p:sp>
            <p:nvSpPr>
              <p:cNvPr id="15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60" name="Rechteck 159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1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93" name="Form 39"/>
            <p:cNvCxnSpPr>
              <a:stCxn id="100" idx="2"/>
              <a:endCxn id="99" idx="0"/>
            </p:cNvCxnSpPr>
            <p:nvPr/>
          </p:nvCxnSpPr>
          <p:spPr>
            <a:xfrm rot="5400000">
              <a:off x="7356867" y="2426167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Form 39"/>
            <p:cNvCxnSpPr>
              <a:stCxn id="97" idx="0"/>
              <a:endCxn id="98" idx="2"/>
            </p:cNvCxnSpPr>
            <p:nvPr/>
          </p:nvCxnSpPr>
          <p:spPr>
            <a:xfrm rot="5400000" flipH="1" flipV="1">
              <a:off x="6856801" y="2426167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 Box 43"/>
            <p:cNvSpPr txBox="1">
              <a:spLocks noChangeArrowheads="1"/>
            </p:cNvSpPr>
            <p:nvPr/>
          </p:nvSpPr>
          <p:spPr bwMode="auto">
            <a:xfrm>
              <a:off x="7471708" y="2381572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6" name="Text Box 43"/>
            <p:cNvSpPr txBox="1">
              <a:spLocks noChangeArrowheads="1"/>
            </p:cNvSpPr>
            <p:nvPr/>
          </p:nvSpPr>
          <p:spPr bwMode="auto">
            <a:xfrm>
              <a:off x="6336384" y="2214554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7" name="Rechteck 96"/>
            <p:cNvSpPr/>
            <p:nvPr/>
          </p:nvSpPr>
          <p:spPr bwMode="auto">
            <a:xfrm>
              <a:off x="7002378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98" name="Rechteck 97"/>
            <p:cNvSpPr/>
            <p:nvPr/>
          </p:nvSpPr>
          <p:spPr bwMode="auto">
            <a:xfrm>
              <a:off x="7002378" y="206627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99" name="Rechteck 98"/>
            <p:cNvSpPr/>
            <p:nvPr/>
          </p:nvSpPr>
          <p:spPr bwMode="auto">
            <a:xfrm>
              <a:off x="7502444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00" name="Rechteck 99"/>
            <p:cNvSpPr/>
            <p:nvPr/>
          </p:nvSpPr>
          <p:spPr bwMode="auto">
            <a:xfrm>
              <a:off x="7502444" y="206627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01" name="Rechteck 100"/>
            <p:cNvSpPr/>
            <p:nvPr/>
          </p:nvSpPr>
          <p:spPr bwMode="auto">
            <a:xfrm>
              <a:off x="2693046" y="164305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02" name="Rechteck 101"/>
            <p:cNvSpPr/>
            <p:nvPr/>
          </p:nvSpPr>
          <p:spPr bwMode="auto">
            <a:xfrm>
              <a:off x="2685362" y="22145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03" name="Rechteck 102"/>
            <p:cNvSpPr/>
            <p:nvPr/>
          </p:nvSpPr>
          <p:spPr bwMode="auto">
            <a:xfrm>
              <a:off x="5185692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04" name="Rechteck 103"/>
            <p:cNvSpPr/>
            <p:nvPr/>
          </p:nvSpPr>
          <p:spPr bwMode="auto">
            <a:xfrm>
              <a:off x="664518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05" name="Form 39"/>
            <p:cNvCxnSpPr>
              <a:stCxn id="103" idx="3"/>
              <a:endCxn id="104" idx="1"/>
            </p:cNvCxnSpPr>
            <p:nvPr/>
          </p:nvCxnSpPr>
          <p:spPr>
            <a:xfrm>
              <a:off x="5328568" y="1643050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 Box 43"/>
            <p:cNvSpPr txBox="1">
              <a:spLocks noChangeArrowheads="1"/>
            </p:cNvSpPr>
            <p:nvPr/>
          </p:nvSpPr>
          <p:spPr bwMode="auto">
            <a:xfrm>
              <a:off x="5685758" y="14056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07" name="Rechteck 106"/>
            <p:cNvSpPr/>
            <p:nvPr/>
          </p:nvSpPr>
          <p:spPr bwMode="auto">
            <a:xfrm>
              <a:off x="5201060" y="29673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08" name="Rechteck 107"/>
            <p:cNvSpPr/>
            <p:nvPr/>
          </p:nvSpPr>
          <p:spPr bwMode="auto">
            <a:xfrm>
              <a:off x="6645188" y="29673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09" name="Form 39"/>
            <p:cNvCxnSpPr>
              <a:stCxn id="107" idx="3"/>
              <a:endCxn id="108" idx="1"/>
            </p:cNvCxnSpPr>
            <p:nvPr/>
          </p:nvCxnSpPr>
          <p:spPr>
            <a:xfrm>
              <a:off x="5343936" y="3038792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 Box 43"/>
            <p:cNvSpPr txBox="1">
              <a:spLocks noChangeArrowheads="1"/>
            </p:cNvSpPr>
            <p:nvPr/>
          </p:nvSpPr>
          <p:spPr bwMode="auto">
            <a:xfrm>
              <a:off x="5757196" y="280911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11" name="Rechteck 110"/>
            <p:cNvSpPr/>
            <p:nvPr/>
          </p:nvSpPr>
          <p:spPr bwMode="auto">
            <a:xfrm>
              <a:off x="6645188" y="271462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5193376" y="18804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13" name="Form 39"/>
            <p:cNvCxnSpPr>
              <a:stCxn id="111" idx="1"/>
              <a:endCxn id="112" idx="3"/>
            </p:cNvCxnSpPr>
            <p:nvPr/>
          </p:nvCxnSpPr>
          <p:spPr>
            <a:xfrm rot="10800000">
              <a:off x="5336252" y="1951854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 Box 43"/>
            <p:cNvSpPr txBox="1">
              <a:spLocks noChangeArrowheads="1"/>
            </p:cNvSpPr>
            <p:nvPr/>
          </p:nvSpPr>
          <p:spPr bwMode="auto">
            <a:xfrm>
              <a:off x="5129622" y="173982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15" name="Rechteck 114"/>
            <p:cNvSpPr/>
            <p:nvPr/>
          </p:nvSpPr>
          <p:spPr bwMode="auto">
            <a:xfrm>
              <a:off x="6645188" y="178592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6" name="Rechteck 115"/>
            <p:cNvSpPr/>
            <p:nvPr/>
          </p:nvSpPr>
          <p:spPr bwMode="auto">
            <a:xfrm>
              <a:off x="5175726" y="250030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17" name="Form 39"/>
            <p:cNvCxnSpPr>
              <a:stCxn id="115" idx="1"/>
              <a:endCxn id="116" idx="3"/>
            </p:cNvCxnSpPr>
            <p:nvPr/>
          </p:nvCxnSpPr>
          <p:spPr>
            <a:xfrm rot="10800000" flipV="1">
              <a:off x="5318602" y="1857364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 Box 43"/>
            <p:cNvSpPr txBox="1">
              <a:spLocks noChangeArrowheads="1"/>
            </p:cNvSpPr>
            <p:nvPr/>
          </p:nvSpPr>
          <p:spPr bwMode="auto">
            <a:xfrm>
              <a:off x="5144990" y="235743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19" name="Gruppieren 101"/>
            <p:cNvGrpSpPr/>
            <p:nvPr/>
          </p:nvGrpSpPr>
          <p:grpSpPr>
            <a:xfrm>
              <a:off x="1051118" y="3643314"/>
              <a:ext cx="1476000" cy="785818"/>
              <a:chOff x="2143108" y="1643050"/>
              <a:chExt cx="1476000" cy="785818"/>
            </a:xfrm>
          </p:grpSpPr>
          <p:sp>
            <p:nvSpPr>
              <p:cNvPr id="15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7" name="Rechteck 156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8" name="Rechteck 157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20" name="Gruppieren 105"/>
            <p:cNvGrpSpPr/>
            <p:nvPr/>
          </p:nvGrpSpPr>
          <p:grpSpPr>
            <a:xfrm>
              <a:off x="2685362" y="3643314"/>
              <a:ext cx="1643074" cy="785818"/>
              <a:chOff x="2143108" y="1643050"/>
              <a:chExt cx="1643074" cy="785818"/>
            </a:xfrm>
          </p:grpSpPr>
          <p:sp>
            <p:nvSpPr>
              <p:cNvPr id="15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4" name="Rechteck 15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5" name="Rechteck 154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21" name="Rechteck 120"/>
            <p:cNvSpPr/>
            <p:nvPr/>
          </p:nvSpPr>
          <p:spPr bwMode="auto">
            <a:xfrm>
              <a:off x="1715966" y="22145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22" name="Rechteck 121"/>
            <p:cNvSpPr/>
            <p:nvPr/>
          </p:nvSpPr>
          <p:spPr bwMode="auto">
            <a:xfrm>
              <a:off x="2358908" y="22145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23" name="Form 125"/>
            <p:cNvCxnSpPr>
              <a:stCxn id="121" idx="2"/>
            </p:cNvCxnSpPr>
            <p:nvPr/>
          </p:nvCxnSpPr>
          <p:spPr>
            <a:xfrm rot="16200000" flipH="1">
              <a:off x="1145319" y="2999515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Form 125"/>
            <p:cNvCxnSpPr>
              <a:stCxn id="122" idx="2"/>
            </p:cNvCxnSpPr>
            <p:nvPr/>
          </p:nvCxnSpPr>
          <p:spPr>
            <a:xfrm rot="16200000" flipH="1">
              <a:off x="2325680" y="2462095"/>
              <a:ext cx="1285884" cy="107655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 Box 43"/>
            <p:cNvSpPr txBox="1">
              <a:spLocks noChangeArrowheads="1"/>
            </p:cNvSpPr>
            <p:nvPr/>
          </p:nvSpPr>
          <p:spPr bwMode="auto">
            <a:xfrm>
              <a:off x="1725932" y="3388298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6" name="Text Box 43"/>
            <p:cNvSpPr txBox="1">
              <a:spLocks noChangeArrowheads="1"/>
            </p:cNvSpPr>
            <p:nvPr/>
          </p:nvSpPr>
          <p:spPr bwMode="auto">
            <a:xfrm>
              <a:off x="3432760" y="338061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6620650" y="4919232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1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128" name="Gruppieren 128"/>
            <p:cNvGrpSpPr/>
            <p:nvPr/>
          </p:nvGrpSpPr>
          <p:grpSpPr>
            <a:xfrm>
              <a:off x="4643438" y="4214818"/>
              <a:ext cx="1714512" cy="571504"/>
              <a:chOff x="2143108" y="1643050"/>
              <a:chExt cx="1714512" cy="571504"/>
            </a:xfrm>
          </p:grpSpPr>
          <p:sp>
            <p:nvSpPr>
              <p:cNvPr id="15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2" name="Rechteck 15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129" name="Gruppieren 132"/>
            <p:cNvGrpSpPr/>
            <p:nvPr/>
          </p:nvGrpSpPr>
          <p:grpSpPr>
            <a:xfrm>
              <a:off x="6429388" y="4214818"/>
              <a:ext cx="1714512" cy="571504"/>
              <a:chOff x="2143108" y="1643050"/>
              <a:chExt cx="1714512" cy="571504"/>
            </a:xfrm>
          </p:grpSpPr>
          <p:sp>
            <p:nvSpPr>
              <p:cNvPr id="14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0" name="Rechteck 149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130" name="Form 39"/>
            <p:cNvCxnSpPr>
              <a:stCxn id="138" idx="0"/>
              <a:endCxn id="142" idx="1"/>
            </p:cNvCxnSpPr>
            <p:nvPr/>
          </p:nvCxnSpPr>
          <p:spPr>
            <a:xfrm rot="5400000" flipH="1" flipV="1">
              <a:off x="6000760" y="3571876"/>
              <a:ext cx="785818" cy="500066"/>
            </a:xfrm>
            <a:prstGeom prst="bentConnector2">
              <a:avLst/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hteck 130"/>
            <p:cNvSpPr/>
            <p:nvPr/>
          </p:nvSpPr>
          <p:spPr bwMode="auto">
            <a:xfrm>
              <a:off x="7991058" y="428625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2" name="Rechteck 131"/>
            <p:cNvSpPr/>
            <p:nvPr/>
          </p:nvSpPr>
          <p:spPr bwMode="auto">
            <a:xfrm>
              <a:off x="8001024" y="45566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3" name="Rechteck 132"/>
            <p:cNvSpPr/>
            <p:nvPr/>
          </p:nvSpPr>
          <p:spPr bwMode="auto">
            <a:xfrm>
              <a:off x="7977972" y="307181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4" name="Rechteck 133"/>
            <p:cNvSpPr/>
            <p:nvPr/>
          </p:nvSpPr>
          <p:spPr bwMode="auto">
            <a:xfrm>
              <a:off x="7970288" y="172985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35" name="Form 39"/>
            <p:cNvCxnSpPr>
              <a:stCxn id="131" idx="3"/>
              <a:endCxn id="133" idx="3"/>
            </p:cNvCxnSpPr>
            <p:nvPr/>
          </p:nvCxnSpPr>
          <p:spPr>
            <a:xfrm flipH="1" flipV="1">
              <a:off x="8120848" y="3143248"/>
              <a:ext cx="13086" cy="1214446"/>
            </a:xfrm>
            <a:prstGeom prst="bentConnector3">
              <a:avLst>
                <a:gd name="adj1" fmla="val -1746905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Form 39"/>
            <p:cNvCxnSpPr>
              <a:stCxn id="132" idx="3"/>
              <a:endCxn id="134" idx="3"/>
            </p:cNvCxnSpPr>
            <p:nvPr/>
          </p:nvCxnSpPr>
          <p:spPr>
            <a:xfrm flipH="1" flipV="1">
              <a:off x="8113164" y="1801294"/>
              <a:ext cx="30736" cy="2826784"/>
            </a:xfrm>
            <a:prstGeom prst="bentConnector3">
              <a:avLst>
                <a:gd name="adj1" fmla="val -1618757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hteck 136"/>
            <p:cNvSpPr/>
            <p:nvPr/>
          </p:nvSpPr>
          <p:spPr bwMode="auto">
            <a:xfrm>
              <a:off x="5786446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>
              <a:off x="6072198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6643702" y="335756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3" name="Rechteck 142"/>
            <p:cNvSpPr/>
            <p:nvPr/>
          </p:nvSpPr>
          <p:spPr bwMode="auto">
            <a:xfrm>
              <a:off x="6643702" y="20002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4" name="Form 39"/>
            <p:cNvCxnSpPr>
              <a:stCxn id="137" idx="0"/>
              <a:endCxn id="143" idx="1"/>
            </p:cNvCxnSpPr>
            <p:nvPr/>
          </p:nvCxnSpPr>
          <p:spPr>
            <a:xfrm rot="5400000" flipH="1" flipV="1">
              <a:off x="5179223" y="2750339"/>
              <a:ext cx="2143140" cy="785818"/>
            </a:xfrm>
            <a:prstGeom prst="bentConnector2">
              <a:avLst/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 Box 43"/>
            <p:cNvSpPr txBox="1">
              <a:spLocks noChangeArrowheads="1"/>
            </p:cNvSpPr>
            <p:nvPr/>
          </p:nvSpPr>
          <p:spPr bwMode="auto">
            <a:xfrm>
              <a:off x="5691956" y="184968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6" name="Text Box 43"/>
            <p:cNvSpPr txBox="1">
              <a:spLocks noChangeArrowheads="1"/>
            </p:cNvSpPr>
            <p:nvPr/>
          </p:nvSpPr>
          <p:spPr bwMode="auto">
            <a:xfrm>
              <a:off x="5885500" y="320700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7" name="Text Box 43"/>
            <p:cNvSpPr txBox="1">
              <a:spLocks noChangeArrowheads="1"/>
            </p:cNvSpPr>
            <p:nvPr/>
          </p:nvSpPr>
          <p:spPr bwMode="auto">
            <a:xfrm>
              <a:off x="8031760" y="156392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8" name="Text Box 43"/>
            <p:cNvSpPr txBox="1">
              <a:spLocks noChangeArrowheads="1"/>
            </p:cNvSpPr>
            <p:nvPr/>
          </p:nvSpPr>
          <p:spPr bwMode="auto">
            <a:xfrm>
              <a:off x="8031760" y="2895916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</p:grpSp>
      <p:grpSp>
        <p:nvGrpSpPr>
          <p:cNvPr id="174" name="Gruppieren 173"/>
          <p:cNvGrpSpPr/>
          <p:nvPr/>
        </p:nvGrpSpPr>
        <p:grpSpPr>
          <a:xfrm>
            <a:off x="571472" y="1071546"/>
            <a:ext cx="8107942" cy="4572032"/>
            <a:chOff x="642910" y="1071546"/>
            <a:chExt cx="8107942" cy="4572032"/>
          </a:xfrm>
        </p:grpSpPr>
        <p:sp>
          <p:nvSpPr>
            <p:cNvPr id="175" name="Rechteck 174"/>
            <p:cNvSpPr/>
            <p:nvPr/>
          </p:nvSpPr>
          <p:spPr bwMode="auto">
            <a:xfrm>
              <a:off x="642910" y="1071546"/>
              <a:ext cx="8101744" cy="457203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176" name="Gruppieren 11"/>
            <p:cNvGrpSpPr/>
            <p:nvPr/>
          </p:nvGrpSpPr>
          <p:grpSpPr>
            <a:xfrm>
              <a:off x="1316588" y="1500174"/>
              <a:ext cx="1476000" cy="785818"/>
              <a:chOff x="2143108" y="1643050"/>
              <a:chExt cx="1476000" cy="785818"/>
            </a:xfrm>
          </p:grpSpPr>
          <p:sp>
            <p:nvSpPr>
              <p:cNvPr id="26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67" name="Rechteck 266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68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77" name="Gruppieren 12"/>
            <p:cNvGrpSpPr/>
            <p:nvPr/>
          </p:nvGrpSpPr>
          <p:grpSpPr>
            <a:xfrm>
              <a:off x="3816918" y="1222106"/>
              <a:ext cx="1476000" cy="785818"/>
              <a:chOff x="2143108" y="1643050"/>
              <a:chExt cx="1476000" cy="785818"/>
            </a:xfrm>
          </p:grpSpPr>
          <p:sp>
            <p:nvSpPr>
              <p:cNvPr id="26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64" name="Rechteck 26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65" name="Rechteck 264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78" name="Gruppieren 17"/>
            <p:cNvGrpSpPr/>
            <p:nvPr/>
          </p:nvGrpSpPr>
          <p:grpSpPr>
            <a:xfrm>
              <a:off x="3816918" y="2285992"/>
              <a:ext cx="1476000" cy="785818"/>
              <a:chOff x="2143108" y="1643050"/>
              <a:chExt cx="1476000" cy="785818"/>
            </a:xfrm>
          </p:grpSpPr>
          <p:sp>
            <p:nvSpPr>
              <p:cNvPr id="26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61" name="Rechteck 260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62" name="Rechteck 261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79" name="Form 125"/>
            <p:cNvCxnSpPr>
              <a:endCxn id="193" idx="3"/>
            </p:cNvCxnSpPr>
            <p:nvPr/>
          </p:nvCxnSpPr>
          <p:spPr>
            <a:xfrm rot="10800000">
              <a:off x="2793734" y="1643050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Form 125"/>
            <p:cNvCxnSpPr>
              <a:endCxn id="194" idx="3"/>
            </p:cNvCxnSpPr>
            <p:nvPr/>
          </p:nvCxnSpPr>
          <p:spPr>
            <a:xfrm rot="10800000">
              <a:off x="2786050" y="2214555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 Box 43"/>
            <p:cNvSpPr txBox="1">
              <a:spLocks noChangeArrowheads="1"/>
            </p:cNvSpPr>
            <p:nvPr/>
          </p:nvSpPr>
          <p:spPr bwMode="auto">
            <a:xfrm>
              <a:off x="2683876" y="1414468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82" name="Text Box 43"/>
            <p:cNvSpPr txBox="1">
              <a:spLocks noChangeArrowheads="1"/>
            </p:cNvSpPr>
            <p:nvPr/>
          </p:nvSpPr>
          <p:spPr bwMode="auto">
            <a:xfrm>
              <a:off x="2699244" y="199255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83" name="Gruppieren 31"/>
            <p:cNvGrpSpPr/>
            <p:nvPr/>
          </p:nvGrpSpPr>
          <p:grpSpPr>
            <a:xfrm>
              <a:off x="6603000" y="1214422"/>
              <a:ext cx="1476000" cy="928694"/>
              <a:chOff x="2143108" y="1643050"/>
              <a:chExt cx="1476000" cy="928694"/>
            </a:xfrm>
          </p:grpSpPr>
          <p:sp>
            <p:nvSpPr>
              <p:cNvPr id="25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58" name="Rechteck 25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59" name="Rechteck 25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84" name="Gruppieren 35"/>
            <p:cNvGrpSpPr/>
            <p:nvPr/>
          </p:nvGrpSpPr>
          <p:grpSpPr>
            <a:xfrm>
              <a:off x="6603000" y="2571744"/>
              <a:ext cx="1476000" cy="928694"/>
              <a:chOff x="2143108" y="1643050"/>
              <a:chExt cx="1476000" cy="928694"/>
            </a:xfrm>
          </p:grpSpPr>
          <p:sp>
            <p:nvSpPr>
              <p:cNvPr id="25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55" name="Rechteck 25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56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85" name="Form 39"/>
            <p:cNvCxnSpPr>
              <a:stCxn id="192" idx="2"/>
              <a:endCxn id="191" idx="0"/>
            </p:cNvCxnSpPr>
            <p:nvPr/>
          </p:nvCxnSpPr>
          <p:spPr>
            <a:xfrm rot="5400000">
              <a:off x="7314679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Form 39"/>
            <p:cNvCxnSpPr>
              <a:stCxn id="189" idx="0"/>
              <a:endCxn id="190" idx="2"/>
            </p:cNvCxnSpPr>
            <p:nvPr/>
          </p:nvCxnSpPr>
          <p:spPr>
            <a:xfrm rot="5400000" flipH="1" flipV="1">
              <a:off x="6814613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 Box 43"/>
            <p:cNvSpPr txBox="1">
              <a:spLocks noChangeArrowheads="1"/>
            </p:cNvSpPr>
            <p:nvPr/>
          </p:nvSpPr>
          <p:spPr bwMode="auto">
            <a:xfrm>
              <a:off x="7429520" y="2310134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88" name="Text Box 43"/>
            <p:cNvSpPr txBox="1">
              <a:spLocks noChangeArrowheads="1"/>
            </p:cNvSpPr>
            <p:nvPr/>
          </p:nvSpPr>
          <p:spPr bwMode="auto">
            <a:xfrm>
              <a:off x="6294196" y="2143116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89" name="Rechteck 188"/>
            <p:cNvSpPr/>
            <p:nvPr/>
          </p:nvSpPr>
          <p:spPr bwMode="auto">
            <a:xfrm>
              <a:off x="6960190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90" name="Rechteck 189"/>
            <p:cNvSpPr/>
            <p:nvPr/>
          </p:nvSpPr>
          <p:spPr bwMode="auto">
            <a:xfrm>
              <a:off x="6960190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91" name="Rechteck 190"/>
            <p:cNvSpPr/>
            <p:nvPr/>
          </p:nvSpPr>
          <p:spPr bwMode="auto">
            <a:xfrm>
              <a:off x="7460256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92" name="Rechteck 191"/>
            <p:cNvSpPr/>
            <p:nvPr/>
          </p:nvSpPr>
          <p:spPr bwMode="auto">
            <a:xfrm>
              <a:off x="7460256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93" name="Rechteck 192"/>
            <p:cNvSpPr/>
            <p:nvPr/>
          </p:nvSpPr>
          <p:spPr bwMode="auto">
            <a:xfrm>
              <a:off x="265085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94" name="Rechteck 193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95" name="Rechteck 194"/>
            <p:cNvSpPr/>
            <p:nvPr/>
          </p:nvSpPr>
          <p:spPr bwMode="auto">
            <a:xfrm>
              <a:off x="5143504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96" name="Rechteck 195"/>
            <p:cNvSpPr/>
            <p:nvPr/>
          </p:nvSpPr>
          <p:spPr bwMode="auto">
            <a:xfrm>
              <a:off x="6603000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97" name="Form 39"/>
            <p:cNvCxnSpPr>
              <a:stCxn id="195" idx="3"/>
              <a:endCxn id="196" idx="1"/>
            </p:cNvCxnSpPr>
            <p:nvPr/>
          </p:nvCxnSpPr>
          <p:spPr>
            <a:xfrm>
              <a:off x="5286380" y="1571612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 Box 43"/>
            <p:cNvSpPr txBox="1">
              <a:spLocks noChangeArrowheads="1"/>
            </p:cNvSpPr>
            <p:nvPr/>
          </p:nvSpPr>
          <p:spPr bwMode="auto">
            <a:xfrm>
              <a:off x="5643570" y="133424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99" name="Rechteck 198"/>
            <p:cNvSpPr/>
            <p:nvPr/>
          </p:nvSpPr>
          <p:spPr bwMode="auto">
            <a:xfrm>
              <a:off x="5158872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00" name="Rechteck 199"/>
            <p:cNvSpPr/>
            <p:nvPr/>
          </p:nvSpPr>
          <p:spPr bwMode="auto">
            <a:xfrm>
              <a:off x="6603000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201" name="Form 39"/>
            <p:cNvCxnSpPr>
              <a:stCxn id="199" idx="3"/>
              <a:endCxn id="200" idx="1"/>
            </p:cNvCxnSpPr>
            <p:nvPr/>
          </p:nvCxnSpPr>
          <p:spPr>
            <a:xfrm>
              <a:off x="5301748" y="2967354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 Box 43"/>
            <p:cNvSpPr txBox="1">
              <a:spLocks noChangeArrowheads="1"/>
            </p:cNvSpPr>
            <p:nvPr/>
          </p:nvSpPr>
          <p:spPr bwMode="auto">
            <a:xfrm>
              <a:off x="5715008" y="273767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03" name="Rechteck 202"/>
            <p:cNvSpPr/>
            <p:nvPr/>
          </p:nvSpPr>
          <p:spPr bwMode="auto">
            <a:xfrm>
              <a:off x="660300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04" name="Rechteck 203"/>
            <p:cNvSpPr/>
            <p:nvPr/>
          </p:nvSpPr>
          <p:spPr bwMode="auto">
            <a:xfrm>
              <a:off x="5151188" y="18089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205" name="Form 39"/>
            <p:cNvCxnSpPr>
              <a:stCxn id="203" idx="1"/>
              <a:endCxn id="204" idx="3"/>
            </p:cNvCxnSpPr>
            <p:nvPr/>
          </p:nvCxnSpPr>
          <p:spPr>
            <a:xfrm rot="10800000">
              <a:off x="5294064" y="1880416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 Box 43"/>
            <p:cNvSpPr txBox="1">
              <a:spLocks noChangeArrowheads="1"/>
            </p:cNvSpPr>
            <p:nvPr/>
          </p:nvSpPr>
          <p:spPr bwMode="auto">
            <a:xfrm>
              <a:off x="5087434" y="16683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07" name="Rechteck 206"/>
            <p:cNvSpPr/>
            <p:nvPr/>
          </p:nvSpPr>
          <p:spPr bwMode="auto">
            <a:xfrm>
              <a:off x="6603000" y="171448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08" name="Rechteck 207"/>
            <p:cNvSpPr/>
            <p:nvPr/>
          </p:nvSpPr>
          <p:spPr bwMode="auto">
            <a:xfrm>
              <a:off x="5133538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209" name="Form 39"/>
            <p:cNvCxnSpPr>
              <a:stCxn id="207" idx="1"/>
              <a:endCxn id="208" idx="3"/>
            </p:cNvCxnSpPr>
            <p:nvPr/>
          </p:nvCxnSpPr>
          <p:spPr>
            <a:xfrm rot="10800000" flipV="1">
              <a:off x="5276414" y="1785926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 Box 43"/>
            <p:cNvSpPr txBox="1">
              <a:spLocks noChangeArrowheads="1"/>
            </p:cNvSpPr>
            <p:nvPr/>
          </p:nvSpPr>
          <p:spPr bwMode="auto">
            <a:xfrm>
              <a:off x="5102802" y="228599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211" name="Gruppieren 101"/>
            <p:cNvGrpSpPr/>
            <p:nvPr/>
          </p:nvGrpSpPr>
          <p:grpSpPr>
            <a:xfrm>
              <a:off x="1008930" y="3571876"/>
              <a:ext cx="1476000" cy="785818"/>
              <a:chOff x="2143108" y="1643050"/>
              <a:chExt cx="1476000" cy="785818"/>
            </a:xfrm>
          </p:grpSpPr>
          <p:sp>
            <p:nvSpPr>
              <p:cNvPr id="25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52" name="Rechteck 251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53" name="Rechteck 252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212" name="Gruppieren 105"/>
            <p:cNvGrpSpPr/>
            <p:nvPr/>
          </p:nvGrpSpPr>
          <p:grpSpPr>
            <a:xfrm>
              <a:off x="2643174" y="3571876"/>
              <a:ext cx="1643074" cy="785818"/>
              <a:chOff x="2143108" y="1643050"/>
              <a:chExt cx="1643074" cy="785818"/>
            </a:xfrm>
          </p:grpSpPr>
          <p:sp>
            <p:nvSpPr>
              <p:cNvPr id="248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49" name="Rechteck 248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50" name="Rechteck 249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213" name="Rechteck 212"/>
            <p:cNvSpPr/>
            <p:nvPr/>
          </p:nvSpPr>
          <p:spPr bwMode="auto">
            <a:xfrm>
              <a:off x="1673778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14" name="Rechteck 213"/>
            <p:cNvSpPr/>
            <p:nvPr/>
          </p:nvSpPr>
          <p:spPr bwMode="auto">
            <a:xfrm>
              <a:off x="2316720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215" name="Form 125"/>
            <p:cNvCxnSpPr>
              <a:stCxn id="213" idx="2"/>
            </p:cNvCxnSpPr>
            <p:nvPr/>
          </p:nvCxnSpPr>
          <p:spPr>
            <a:xfrm rot="16200000" flipH="1">
              <a:off x="1103131" y="2928077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Form 125"/>
            <p:cNvCxnSpPr>
              <a:stCxn id="214" idx="2"/>
            </p:cNvCxnSpPr>
            <p:nvPr/>
          </p:nvCxnSpPr>
          <p:spPr>
            <a:xfrm rot="16200000" flipH="1">
              <a:off x="2283492" y="2390657"/>
              <a:ext cx="1285884" cy="107655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 Box 43"/>
            <p:cNvSpPr txBox="1">
              <a:spLocks noChangeArrowheads="1"/>
            </p:cNvSpPr>
            <p:nvPr/>
          </p:nvSpPr>
          <p:spPr bwMode="auto">
            <a:xfrm>
              <a:off x="1683744" y="331686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18" name="Text Box 43"/>
            <p:cNvSpPr txBox="1">
              <a:spLocks noChangeArrowheads="1"/>
            </p:cNvSpPr>
            <p:nvPr/>
          </p:nvSpPr>
          <p:spPr bwMode="auto">
            <a:xfrm>
              <a:off x="3390572" y="330917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19" name="Textfeld 218"/>
            <p:cNvSpPr txBox="1"/>
            <p:nvPr/>
          </p:nvSpPr>
          <p:spPr>
            <a:xfrm>
              <a:off x="6578462" y="5274246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2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220" name="Gruppieren 128"/>
            <p:cNvGrpSpPr/>
            <p:nvPr/>
          </p:nvGrpSpPr>
          <p:grpSpPr>
            <a:xfrm>
              <a:off x="4601250" y="4143380"/>
              <a:ext cx="1714512" cy="571504"/>
              <a:chOff x="2143108" y="1643050"/>
              <a:chExt cx="1714512" cy="571504"/>
            </a:xfrm>
          </p:grpSpPr>
          <p:sp>
            <p:nvSpPr>
              <p:cNvPr id="24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47" name="Rechteck 246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221" name="Gruppieren 132"/>
            <p:cNvGrpSpPr/>
            <p:nvPr/>
          </p:nvGrpSpPr>
          <p:grpSpPr>
            <a:xfrm>
              <a:off x="6387200" y="4143380"/>
              <a:ext cx="1714512" cy="571504"/>
              <a:chOff x="2143108" y="1643050"/>
              <a:chExt cx="1714512" cy="571504"/>
            </a:xfrm>
          </p:grpSpPr>
          <p:sp>
            <p:nvSpPr>
              <p:cNvPr id="24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45" name="Rechteck 244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222" name="Form 39"/>
            <p:cNvCxnSpPr>
              <a:stCxn id="230" idx="0"/>
              <a:endCxn id="231" idx="1"/>
            </p:cNvCxnSpPr>
            <p:nvPr/>
          </p:nvCxnSpPr>
          <p:spPr>
            <a:xfrm rot="5400000" flipH="1" flipV="1">
              <a:off x="5958572" y="3500438"/>
              <a:ext cx="785818" cy="500066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Rechteck 222"/>
            <p:cNvSpPr/>
            <p:nvPr/>
          </p:nvSpPr>
          <p:spPr bwMode="auto">
            <a:xfrm>
              <a:off x="7948870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24" name="Rechteck 223"/>
            <p:cNvSpPr/>
            <p:nvPr/>
          </p:nvSpPr>
          <p:spPr bwMode="auto">
            <a:xfrm>
              <a:off x="7958836" y="44852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25" name="Rechteck 224"/>
            <p:cNvSpPr/>
            <p:nvPr/>
          </p:nvSpPr>
          <p:spPr bwMode="auto">
            <a:xfrm>
              <a:off x="7935784" y="30003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26" name="Rechteck 225"/>
            <p:cNvSpPr/>
            <p:nvPr/>
          </p:nvSpPr>
          <p:spPr bwMode="auto">
            <a:xfrm>
              <a:off x="7928100" y="16584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227" name="Form 39"/>
            <p:cNvCxnSpPr>
              <a:stCxn id="223" idx="3"/>
              <a:endCxn id="225" idx="3"/>
            </p:cNvCxnSpPr>
            <p:nvPr/>
          </p:nvCxnSpPr>
          <p:spPr>
            <a:xfrm flipH="1" flipV="1">
              <a:off x="8078660" y="3071810"/>
              <a:ext cx="13086" cy="1214446"/>
            </a:xfrm>
            <a:prstGeom prst="bentConnector3">
              <a:avLst>
                <a:gd name="adj1" fmla="val -1746905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Form 39"/>
            <p:cNvCxnSpPr>
              <a:stCxn id="224" idx="3"/>
              <a:endCxn id="226" idx="3"/>
            </p:cNvCxnSpPr>
            <p:nvPr/>
          </p:nvCxnSpPr>
          <p:spPr>
            <a:xfrm flipH="1" flipV="1">
              <a:off x="8070976" y="1729856"/>
              <a:ext cx="30736" cy="2826784"/>
            </a:xfrm>
            <a:prstGeom prst="bentConnector3">
              <a:avLst>
                <a:gd name="adj1" fmla="val -1618757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Rechteck 228"/>
            <p:cNvSpPr/>
            <p:nvPr/>
          </p:nvSpPr>
          <p:spPr bwMode="auto">
            <a:xfrm>
              <a:off x="5744258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30" name="Rechteck 229"/>
            <p:cNvSpPr/>
            <p:nvPr/>
          </p:nvSpPr>
          <p:spPr bwMode="auto">
            <a:xfrm>
              <a:off x="6030010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31" name="Rechteck 230"/>
            <p:cNvSpPr/>
            <p:nvPr/>
          </p:nvSpPr>
          <p:spPr bwMode="auto">
            <a:xfrm>
              <a:off x="6601514" y="328612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32" name="Rechteck 231"/>
            <p:cNvSpPr/>
            <p:nvPr/>
          </p:nvSpPr>
          <p:spPr bwMode="auto">
            <a:xfrm>
              <a:off x="6601514" y="19288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233" name="Form 39"/>
            <p:cNvCxnSpPr>
              <a:stCxn id="229" idx="0"/>
              <a:endCxn id="232" idx="1"/>
            </p:cNvCxnSpPr>
            <p:nvPr/>
          </p:nvCxnSpPr>
          <p:spPr>
            <a:xfrm rot="5400000" flipH="1" flipV="1">
              <a:off x="5137035" y="2678901"/>
              <a:ext cx="2143140" cy="785818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 Box 43"/>
            <p:cNvSpPr txBox="1">
              <a:spLocks noChangeArrowheads="1"/>
            </p:cNvSpPr>
            <p:nvPr/>
          </p:nvSpPr>
          <p:spPr bwMode="auto">
            <a:xfrm>
              <a:off x="5649768" y="1778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35" name="Text Box 43"/>
            <p:cNvSpPr txBox="1">
              <a:spLocks noChangeArrowheads="1"/>
            </p:cNvSpPr>
            <p:nvPr/>
          </p:nvSpPr>
          <p:spPr bwMode="auto">
            <a:xfrm>
              <a:off x="5843312" y="313556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36" name="Text Box 43"/>
            <p:cNvSpPr txBox="1">
              <a:spLocks noChangeArrowheads="1"/>
            </p:cNvSpPr>
            <p:nvPr/>
          </p:nvSpPr>
          <p:spPr bwMode="auto">
            <a:xfrm>
              <a:off x="7989572" y="1492490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37" name="Text Box 43"/>
            <p:cNvSpPr txBox="1">
              <a:spLocks noChangeArrowheads="1"/>
            </p:cNvSpPr>
            <p:nvPr/>
          </p:nvSpPr>
          <p:spPr bwMode="auto">
            <a:xfrm>
              <a:off x="7989572" y="282447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238" name="Gruppieren 171"/>
            <p:cNvGrpSpPr/>
            <p:nvPr/>
          </p:nvGrpSpPr>
          <p:grpSpPr>
            <a:xfrm>
              <a:off x="1000100" y="4643446"/>
              <a:ext cx="1476000" cy="928694"/>
              <a:chOff x="2143108" y="1643050"/>
              <a:chExt cx="1476000" cy="928694"/>
            </a:xfrm>
          </p:grpSpPr>
          <p:sp>
            <p:nvSpPr>
              <p:cNvPr id="24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I3:Attribute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42" name="Rechteck 241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43" name="Rechteck 242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39" name="Form 125"/>
            <p:cNvCxnSpPr>
              <a:endCxn id="243" idx="1"/>
            </p:cNvCxnSpPr>
            <p:nvPr/>
          </p:nvCxnSpPr>
          <p:spPr>
            <a:xfrm rot="10800000" flipV="1">
              <a:off x="1000100" y="2032117"/>
              <a:ext cx="316488" cy="3214710"/>
            </a:xfrm>
            <a:prstGeom prst="bentConnector3">
              <a:avLst>
                <a:gd name="adj1" fmla="val 172230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 Box 43"/>
            <p:cNvSpPr txBox="1">
              <a:spLocks noChangeArrowheads="1"/>
            </p:cNvSpPr>
            <p:nvPr/>
          </p:nvSpPr>
          <p:spPr bwMode="auto">
            <a:xfrm>
              <a:off x="668244" y="437306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40" grpId="0" animBg="1"/>
      <p:bldP spid="141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 bwMode="auto">
          <a:xfrm>
            <a:off x="357158" y="3903348"/>
            <a:ext cx="8358246" cy="21431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357158" y="1191562"/>
            <a:ext cx="8358246" cy="21431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2 – Co-</a:t>
            </a:r>
            <a:r>
              <a:rPr lang="de-DE" dirty="0" err="1" smtClean="0"/>
              <a:t>evolution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in-</a:t>
            </a:r>
            <a:r>
              <a:rPr lang="de-DE" dirty="0" err="1" smtClean="0"/>
              <a:t>place</a:t>
            </a:r>
            <a:r>
              <a:rPr lang="de-DE" dirty="0" smtClean="0"/>
              <a:t> Transformation (4/4)</a:t>
            </a:r>
            <a:br>
              <a:rPr lang="de-DE" dirty="0" smtClean="0"/>
            </a:br>
            <a:r>
              <a:rPr lang="de-DE" sz="1800" dirty="0" smtClean="0">
                <a:solidFill>
                  <a:srgbClr val="FFFFFF">
                    <a:lumMod val="50000"/>
                  </a:srgbClr>
                </a:solidFill>
              </a:rPr>
              <a:t>ATL </a:t>
            </a:r>
            <a:r>
              <a:rPr lang="de-DE" sz="1800" dirty="0" err="1" smtClean="0">
                <a:solidFill>
                  <a:srgbClr val="FFFFFF">
                    <a:lumMod val="50000"/>
                  </a:srgbClr>
                </a:solidFill>
              </a:rPr>
              <a:t>Refinement</a:t>
            </a:r>
            <a:r>
              <a:rPr lang="de-DE" sz="1800" dirty="0" smtClean="0">
                <a:solidFill>
                  <a:srgbClr val="FFFFFF">
                    <a:lumMod val="50000"/>
                  </a:srgbClr>
                </a:solidFill>
              </a:rPr>
              <a:t> Mode </a:t>
            </a:r>
            <a:r>
              <a:rPr lang="de-DE" sz="1800" dirty="0" err="1" smtClean="0">
                <a:solidFill>
                  <a:srgbClr val="FFFFFF">
                    <a:lumMod val="50000"/>
                  </a:srgbClr>
                </a:solidFill>
              </a:rPr>
              <a:t>as</a:t>
            </a:r>
            <a:r>
              <a:rPr lang="de-DE" sz="1800" dirty="0" smtClean="0">
                <a:solidFill>
                  <a:srgbClr val="FFFFFF">
                    <a:lumMod val="50000"/>
                  </a:srgbClr>
                </a:solidFill>
              </a:rPr>
              <a:t> in-</a:t>
            </a:r>
            <a:r>
              <a:rPr lang="de-DE" sz="1800" dirty="0" err="1" smtClean="0">
                <a:solidFill>
                  <a:srgbClr val="FFFFFF">
                    <a:lumMod val="50000"/>
                  </a:srgbClr>
                </a:solidFill>
              </a:rPr>
              <a:t>place</a:t>
            </a:r>
            <a:r>
              <a:rPr lang="de-DE" sz="1800" dirty="0" smtClean="0">
                <a:solidFill>
                  <a:srgbClr val="FFFFFF">
                    <a:lumMod val="50000"/>
                  </a:srgbClr>
                </a:solidFill>
              </a:rPr>
              <a:t> </a:t>
            </a:r>
            <a:r>
              <a:rPr lang="de-DE" sz="1800" dirty="0" err="1" smtClean="0">
                <a:solidFill>
                  <a:srgbClr val="FFFFFF">
                    <a:lumMod val="50000"/>
                  </a:srgbClr>
                </a:solidFill>
              </a:rPr>
              <a:t>transformation</a:t>
            </a:r>
            <a:r>
              <a:rPr lang="de-DE" sz="1800" dirty="0" smtClean="0">
                <a:solidFill>
                  <a:srgbClr val="FFFFFF">
                    <a:lumMod val="50000"/>
                  </a:srgbClr>
                </a:solidFill>
              </a:rPr>
              <a:t> </a:t>
            </a:r>
            <a:r>
              <a:rPr lang="de-DE" sz="1800" dirty="0" err="1" smtClean="0">
                <a:solidFill>
                  <a:srgbClr val="FFFFFF">
                    <a:lumMod val="50000"/>
                  </a:srgbClr>
                </a:solidFill>
              </a:rPr>
              <a:t>language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Textplatzhalter 13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3</a:t>
            </a:r>
          </a:p>
          <a:p>
            <a:pPr marL="457200" indent="-457200">
              <a:buNone/>
            </a:pP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GenerateAttributes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id_att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MM!Desc_Attribute</a:t>
            </a:r>
            <a:endParaRPr lang="de-DE" sz="13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dummy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MM!Desc_Attribute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att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MM!Attribute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id_att.name,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type &lt;-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id_att.type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id_att.class</a:t>
            </a:r>
            <a:endParaRPr lang="de-DE" sz="13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)</a:t>
            </a:r>
          </a:p>
          <a:p>
            <a:pPr marL="457200" indent="-457200"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de-DE" sz="1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4</a:t>
            </a:r>
          </a:p>
          <a:p>
            <a:pPr>
              <a:buNone/>
            </a:pP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setSuperClassRefs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c1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MM!Class</a:t>
            </a:r>
            <a:endParaRPr lang="de-DE" sz="13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c2 :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MM!Class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pPr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de-DE" sz="1300" dirty="0" err="1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 &lt;- c1.extends</a:t>
            </a:r>
          </a:p>
          <a:p>
            <a:pPr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	)</a:t>
            </a:r>
          </a:p>
          <a:p>
            <a:pPr>
              <a:buNone/>
            </a:pPr>
            <a:r>
              <a:rPr lang="de-DE" sz="13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de-AT" sz="1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bgerundete rechteckige Legende 5"/>
          <p:cNvSpPr/>
          <p:nvPr/>
        </p:nvSpPr>
        <p:spPr bwMode="auto">
          <a:xfrm>
            <a:off x="5000628" y="1357298"/>
            <a:ext cx="3571900" cy="428628"/>
          </a:xfrm>
          <a:prstGeom prst="wedgeRoundRectCallout">
            <a:avLst>
              <a:gd name="adj1" fmla="val -83309"/>
              <a:gd name="adj2" fmla="val 10082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de-DE" sz="1600" b="1" dirty="0" smtClean="0">
                <a:solidFill>
                  <a:schemeClr val="tx1"/>
                </a:solidFill>
              </a:rPr>
              <a:t>Old </a:t>
            </a:r>
            <a:r>
              <a:rPr lang="de-DE" sz="1600" b="1" dirty="0" err="1" smtClean="0">
                <a:solidFill>
                  <a:schemeClr val="tx1"/>
                </a:solidFill>
              </a:rPr>
              <a:t>objects</a:t>
            </a:r>
            <a:r>
              <a:rPr lang="de-DE" sz="1600" b="1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must </a:t>
            </a:r>
            <a:r>
              <a:rPr lang="de-DE" sz="1600" dirty="0" err="1" smtClean="0">
                <a:solidFill>
                  <a:schemeClr val="tx1"/>
                </a:solidFill>
              </a:rPr>
              <a:t>be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err="1" smtClean="0">
                <a:solidFill>
                  <a:schemeClr val="tx1"/>
                </a:solidFill>
              </a:rPr>
              <a:t>explicitly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err="1" smtClean="0">
                <a:solidFill>
                  <a:schemeClr val="tx1"/>
                </a:solidFill>
              </a:rPr>
              <a:t>kept</a:t>
            </a:r>
            <a:endParaRPr lang="de-AT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13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536024" y="1142984"/>
            <a:ext cx="8107942" cy="4572032"/>
            <a:chOff x="642910" y="1071546"/>
            <a:chExt cx="8107942" cy="4572032"/>
          </a:xfrm>
        </p:grpSpPr>
        <p:sp>
          <p:nvSpPr>
            <p:cNvPr id="15" name="Rechteck 14"/>
            <p:cNvSpPr/>
            <p:nvPr/>
          </p:nvSpPr>
          <p:spPr bwMode="auto">
            <a:xfrm>
              <a:off x="642910" y="1071546"/>
              <a:ext cx="8101744" cy="457203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16" name="Gruppieren 11"/>
            <p:cNvGrpSpPr/>
            <p:nvPr/>
          </p:nvGrpSpPr>
          <p:grpSpPr>
            <a:xfrm>
              <a:off x="1316588" y="1500174"/>
              <a:ext cx="1476000" cy="785818"/>
              <a:chOff x="2143108" y="1643050"/>
              <a:chExt cx="1476000" cy="785818"/>
            </a:xfrm>
          </p:grpSpPr>
          <p:sp>
            <p:nvSpPr>
              <p:cNvPr id="11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14" name="Rechteck 11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5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7" name="Gruppieren 12"/>
            <p:cNvGrpSpPr/>
            <p:nvPr/>
          </p:nvGrpSpPr>
          <p:grpSpPr>
            <a:xfrm>
              <a:off x="3816918" y="1222106"/>
              <a:ext cx="1476000" cy="785818"/>
              <a:chOff x="2143108" y="1643050"/>
              <a:chExt cx="1476000" cy="785818"/>
            </a:xfrm>
          </p:grpSpPr>
          <p:sp>
            <p:nvSpPr>
              <p:cNvPr id="11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11" name="Rechteck 110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2" name="Rechteck 111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8" name="Gruppieren 17"/>
            <p:cNvGrpSpPr/>
            <p:nvPr/>
          </p:nvGrpSpPr>
          <p:grpSpPr>
            <a:xfrm>
              <a:off x="3816918" y="2285992"/>
              <a:ext cx="1476000" cy="785818"/>
              <a:chOff x="2143108" y="1643050"/>
              <a:chExt cx="1476000" cy="785818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8" name="Rechteck 10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9" name="Rechteck 108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9" name="Form 125"/>
            <p:cNvCxnSpPr>
              <a:endCxn id="33" idx="3"/>
            </p:cNvCxnSpPr>
            <p:nvPr/>
          </p:nvCxnSpPr>
          <p:spPr>
            <a:xfrm rot="10800000">
              <a:off x="2793734" y="1643050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Form 125"/>
            <p:cNvCxnSpPr>
              <a:endCxn id="34" idx="3"/>
            </p:cNvCxnSpPr>
            <p:nvPr/>
          </p:nvCxnSpPr>
          <p:spPr>
            <a:xfrm rot="10800000">
              <a:off x="2786050" y="2214555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43"/>
            <p:cNvSpPr txBox="1">
              <a:spLocks noChangeArrowheads="1"/>
            </p:cNvSpPr>
            <p:nvPr/>
          </p:nvSpPr>
          <p:spPr bwMode="auto">
            <a:xfrm>
              <a:off x="2683876" y="1414468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2699244" y="199255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23" name="Gruppieren 31"/>
            <p:cNvGrpSpPr/>
            <p:nvPr/>
          </p:nvGrpSpPr>
          <p:grpSpPr>
            <a:xfrm>
              <a:off x="6603000" y="1214422"/>
              <a:ext cx="1476000" cy="928694"/>
              <a:chOff x="2143108" y="1643050"/>
              <a:chExt cx="1476000" cy="928694"/>
            </a:xfrm>
          </p:grpSpPr>
          <p:sp>
            <p:nvSpPr>
              <p:cNvPr id="10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5" name="Rechteck 10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6" name="Rechteck 105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24" name="Gruppieren 35"/>
            <p:cNvGrpSpPr/>
            <p:nvPr/>
          </p:nvGrpSpPr>
          <p:grpSpPr>
            <a:xfrm>
              <a:off x="6603000" y="2571744"/>
              <a:ext cx="1476000" cy="928694"/>
              <a:chOff x="2143108" y="1643050"/>
              <a:chExt cx="1476000" cy="928694"/>
            </a:xfrm>
          </p:grpSpPr>
          <p:sp>
            <p:nvSpPr>
              <p:cNvPr id="10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2" name="Rechteck 101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3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5" name="Form 39"/>
            <p:cNvCxnSpPr>
              <a:stCxn id="32" idx="2"/>
              <a:endCxn id="31" idx="0"/>
            </p:cNvCxnSpPr>
            <p:nvPr/>
          </p:nvCxnSpPr>
          <p:spPr>
            <a:xfrm rot="5400000">
              <a:off x="7314679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Form 39"/>
            <p:cNvCxnSpPr>
              <a:stCxn id="29" idx="0"/>
              <a:endCxn id="30" idx="2"/>
            </p:cNvCxnSpPr>
            <p:nvPr/>
          </p:nvCxnSpPr>
          <p:spPr>
            <a:xfrm rot="5400000" flipH="1" flipV="1">
              <a:off x="6814613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3"/>
            <p:cNvSpPr txBox="1">
              <a:spLocks noChangeArrowheads="1"/>
            </p:cNvSpPr>
            <p:nvPr/>
          </p:nvSpPr>
          <p:spPr bwMode="auto">
            <a:xfrm>
              <a:off x="7429520" y="2310134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6294196" y="2143116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6960190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6960190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7460256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7460256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265085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5143504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603000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37" name="Form 39"/>
            <p:cNvCxnSpPr>
              <a:stCxn id="35" idx="3"/>
              <a:endCxn id="36" idx="1"/>
            </p:cNvCxnSpPr>
            <p:nvPr/>
          </p:nvCxnSpPr>
          <p:spPr>
            <a:xfrm>
              <a:off x="5286380" y="1571612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5643570" y="133424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39" name="Rechteck 38"/>
            <p:cNvSpPr/>
            <p:nvPr/>
          </p:nvSpPr>
          <p:spPr bwMode="auto">
            <a:xfrm>
              <a:off x="5158872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0" name="Rechteck 39"/>
            <p:cNvSpPr/>
            <p:nvPr/>
          </p:nvSpPr>
          <p:spPr bwMode="auto">
            <a:xfrm>
              <a:off x="6603000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41" name="Form 39"/>
            <p:cNvCxnSpPr>
              <a:stCxn id="39" idx="3"/>
              <a:endCxn id="40" idx="1"/>
            </p:cNvCxnSpPr>
            <p:nvPr/>
          </p:nvCxnSpPr>
          <p:spPr>
            <a:xfrm>
              <a:off x="5301748" y="2967354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5715008" y="273767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3" name="Rechteck 42"/>
            <p:cNvSpPr/>
            <p:nvPr/>
          </p:nvSpPr>
          <p:spPr bwMode="auto">
            <a:xfrm>
              <a:off x="660300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4" name="Rechteck 43"/>
            <p:cNvSpPr/>
            <p:nvPr/>
          </p:nvSpPr>
          <p:spPr bwMode="auto">
            <a:xfrm>
              <a:off x="5151188" y="18089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45" name="Form 39"/>
            <p:cNvCxnSpPr>
              <a:stCxn id="43" idx="1"/>
              <a:endCxn id="44" idx="3"/>
            </p:cNvCxnSpPr>
            <p:nvPr/>
          </p:nvCxnSpPr>
          <p:spPr>
            <a:xfrm rot="10800000">
              <a:off x="5294064" y="1880416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5087434" y="16683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7" name="Rechteck 46"/>
            <p:cNvSpPr/>
            <p:nvPr/>
          </p:nvSpPr>
          <p:spPr bwMode="auto">
            <a:xfrm>
              <a:off x="6603000" y="171448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5133538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49" name="Form 39"/>
            <p:cNvCxnSpPr>
              <a:stCxn id="47" idx="1"/>
              <a:endCxn id="48" idx="3"/>
            </p:cNvCxnSpPr>
            <p:nvPr/>
          </p:nvCxnSpPr>
          <p:spPr>
            <a:xfrm rot="10800000" flipV="1">
              <a:off x="5276414" y="1785926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 Box 43"/>
            <p:cNvSpPr txBox="1">
              <a:spLocks noChangeArrowheads="1"/>
            </p:cNvSpPr>
            <p:nvPr/>
          </p:nvSpPr>
          <p:spPr bwMode="auto">
            <a:xfrm>
              <a:off x="5102802" y="228599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51" name="Gruppieren 101"/>
            <p:cNvGrpSpPr/>
            <p:nvPr/>
          </p:nvGrpSpPr>
          <p:grpSpPr>
            <a:xfrm>
              <a:off x="1008930" y="3571876"/>
              <a:ext cx="1476000" cy="785818"/>
              <a:chOff x="2143108" y="1643050"/>
              <a:chExt cx="1476000" cy="785818"/>
            </a:xfrm>
          </p:grpSpPr>
          <p:sp>
            <p:nvSpPr>
              <p:cNvPr id="98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99" name="Rechteck 98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0" name="Rechteck 99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52" name="Gruppieren 105"/>
            <p:cNvGrpSpPr/>
            <p:nvPr/>
          </p:nvGrpSpPr>
          <p:grpSpPr>
            <a:xfrm>
              <a:off x="2643174" y="3571876"/>
              <a:ext cx="1643074" cy="785818"/>
              <a:chOff x="2143108" y="1643050"/>
              <a:chExt cx="1643074" cy="785818"/>
            </a:xfrm>
          </p:grpSpPr>
          <p:sp>
            <p:nvSpPr>
              <p:cNvPr id="95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96" name="Rechteck 95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97" name="Rechteck 96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53" name="Rechteck 52"/>
            <p:cNvSpPr/>
            <p:nvPr/>
          </p:nvSpPr>
          <p:spPr bwMode="auto">
            <a:xfrm>
              <a:off x="1673778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55" name="Form 125"/>
            <p:cNvCxnSpPr>
              <a:stCxn id="53" idx="2"/>
            </p:cNvCxnSpPr>
            <p:nvPr/>
          </p:nvCxnSpPr>
          <p:spPr>
            <a:xfrm rot="16200000" flipH="1">
              <a:off x="1103131" y="2928077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Form 125"/>
            <p:cNvCxnSpPr>
              <a:stCxn id="54" idx="2"/>
              <a:endCxn id="95" idx="0"/>
            </p:cNvCxnSpPr>
            <p:nvPr/>
          </p:nvCxnSpPr>
          <p:spPr>
            <a:xfrm rot="16200000" flipH="1">
              <a:off x="2446719" y="2553884"/>
              <a:ext cx="1285884" cy="75009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 Box 43"/>
            <p:cNvSpPr txBox="1">
              <a:spLocks noChangeArrowheads="1"/>
            </p:cNvSpPr>
            <p:nvPr/>
          </p:nvSpPr>
          <p:spPr bwMode="auto">
            <a:xfrm>
              <a:off x="1683744" y="331686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58" name="Text Box 43"/>
            <p:cNvSpPr txBox="1">
              <a:spLocks noChangeArrowheads="1"/>
            </p:cNvSpPr>
            <p:nvPr/>
          </p:nvSpPr>
          <p:spPr bwMode="auto">
            <a:xfrm>
              <a:off x="3390572" y="330917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578462" y="5274246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3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60" name="Gruppieren 128"/>
            <p:cNvGrpSpPr/>
            <p:nvPr/>
          </p:nvGrpSpPr>
          <p:grpSpPr>
            <a:xfrm>
              <a:off x="4601250" y="4143380"/>
              <a:ext cx="1714512" cy="571504"/>
              <a:chOff x="2143108" y="1643050"/>
              <a:chExt cx="1714512" cy="571504"/>
            </a:xfrm>
          </p:grpSpPr>
          <p:sp>
            <p:nvSpPr>
              <p:cNvPr id="9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94" name="Rechteck 93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61" name="Gruppieren 132"/>
            <p:cNvGrpSpPr/>
            <p:nvPr/>
          </p:nvGrpSpPr>
          <p:grpSpPr>
            <a:xfrm>
              <a:off x="6387200" y="4143380"/>
              <a:ext cx="1714512" cy="571504"/>
              <a:chOff x="2143108" y="1643050"/>
              <a:chExt cx="1714512" cy="571504"/>
            </a:xfrm>
          </p:grpSpPr>
          <p:sp>
            <p:nvSpPr>
              <p:cNvPr id="9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92" name="Rechteck 9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62" name="Form 39"/>
            <p:cNvCxnSpPr>
              <a:stCxn id="70" idx="0"/>
              <a:endCxn id="71" idx="1"/>
            </p:cNvCxnSpPr>
            <p:nvPr/>
          </p:nvCxnSpPr>
          <p:spPr>
            <a:xfrm rot="5400000" flipH="1" flipV="1">
              <a:off x="5958572" y="3500438"/>
              <a:ext cx="785818" cy="500066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hteck 62"/>
            <p:cNvSpPr/>
            <p:nvPr/>
          </p:nvSpPr>
          <p:spPr bwMode="auto">
            <a:xfrm>
              <a:off x="7948870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4" name="Rechteck 63"/>
            <p:cNvSpPr/>
            <p:nvPr/>
          </p:nvSpPr>
          <p:spPr bwMode="auto">
            <a:xfrm>
              <a:off x="7958836" y="44852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7935784" y="30003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6" name="Rechteck 65"/>
            <p:cNvSpPr/>
            <p:nvPr/>
          </p:nvSpPr>
          <p:spPr bwMode="auto">
            <a:xfrm>
              <a:off x="7928100" y="16584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67" name="Form 39"/>
            <p:cNvCxnSpPr>
              <a:stCxn id="63" idx="3"/>
              <a:endCxn id="65" idx="3"/>
            </p:cNvCxnSpPr>
            <p:nvPr/>
          </p:nvCxnSpPr>
          <p:spPr>
            <a:xfrm flipH="1" flipV="1">
              <a:off x="8078660" y="3071810"/>
              <a:ext cx="13086" cy="1214446"/>
            </a:xfrm>
            <a:prstGeom prst="bentConnector3">
              <a:avLst>
                <a:gd name="adj1" fmla="val -1746905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Form 39"/>
            <p:cNvCxnSpPr>
              <a:stCxn id="64" idx="3"/>
              <a:endCxn id="66" idx="3"/>
            </p:cNvCxnSpPr>
            <p:nvPr/>
          </p:nvCxnSpPr>
          <p:spPr>
            <a:xfrm flipH="1" flipV="1">
              <a:off x="8070976" y="1729856"/>
              <a:ext cx="30736" cy="2826784"/>
            </a:xfrm>
            <a:prstGeom prst="bentConnector3">
              <a:avLst>
                <a:gd name="adj1" fmla="val -1618757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hteck 68"/>
            <p:cNvSpPr/>
            <p:nvPr/>
          </p:nvSpPr>
          <p:spPr bwMode="auto">
            <a:xfrm>
              <a:off x="5744258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6030010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1" name="Rechteck 70"/>
            <p:cNvSpPr/>
            <p:nvPr/>
          </p:nvSpPr>
          <p:spPr bwMode="auto">
            <a:xfrm>
              <a:off x="6601514" y="328612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6601514" y="19288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73" name="Form 39"/>
            <p:cNvCxnSpPr>
              <a:stCxn id="69" idx="0"/>
              <a:endCxn id="72" idx="1"/>
            </p:cNvCxnSpPr>
            <p:nvPr/>
          </p:nvCxnSpPr>
          <p:spPr>
            <a:xfrm rot="5400000" flipH="1" flipV="1">
              <a:off x="5137035" y="2678901"/>
              <a:ext cx="2143140" cy="785818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5649768" y="1778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5" name="Text Box 43"/>
            <p:cNvSpPr txBox="1">
              <a:spLocks noChangeArrowheads="1"/>
            </p:cNvSpPr>
            <p:nvPr/>
          </p:nvSpPr>
          <p:spPr bwMode="auto">
            <a:xfrm>
              <a:off x="5843312" y="313556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6" name="Text Box 43"/>
            <p:cNvSpPr txBox="1">
              <a:spLocks noChangeArrowheads="1"/>
            </p:cNvSpPr>
            <p:nvPr/>
          </p:nvSpPr>
          <p:spPr bwMode="auto">
            <a:xfrm>
              <a:off x="7989572" y="1492490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7" name="Text Box 43"/>
            <p:cNvSpPr txBox="1">
              <a:spLocks noChangeArrowheads="1"/>
            </p:cNvSpPr>
            <p:nvPr/>
          </p:nvSpPr>
          <p:spPr bwMode="auto">
            <a:xfrm>
              <a:off x="7989572" y="282447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78" name="Gruppieren 171"/>
            <p:cNvGrpSpPr/>
            <p:nvPr/>
          </p:nvGrpSpPr>
          <p:grpSpPr>
            <a:xfrm>
              <a:off x="1000100" y="4643446"/>
              <a:ext cx="1476000" cy="928694"/>
              <a:chOff x="2143108" y="1643050"/>
              <a:chExt cx="1476000" cy="928694"/>
            </a:xfrm>
          </p:grpSpPr>
          <p:sp>
            <p:nvSpPr>
              <p:cNvPr id="88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I3:Attribute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9" name="Rechteck 88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90" name="Rechteck 89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79" name="Form 125"/>
            <p:cNvCxnSpPr>
              <a:endCxn id="90" idx="1"/>
            </p:cNvCxnSpPr>
            <p:nvPr/>
          </p:nvCxnSpPr>
          <p:spPr>
            <a:xfrm rot="10800000" flipV="1">
              <a:off x="1000100" y="2032117"/>
              <a:ext cx="316488" cy="3214710"/>
            </a:xfrm>
            <a:prstGeom prst="bentConnector3">
              <a:avLst>
                <a:gd name="adj1" fmla="val 172230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43"/>
            <p:cNvSpPr txBox="1">
              <a:spLocks noChangeArrowheads="1"/>
            </p:cNvSpPr>
            <p:nvPr/>
          </p:nvSpPr>
          <p:spPr bwMode="auto">
            <a:xfrm>
              <a:off x="668244" y="437306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81" name="Gruppieren 171"/>
            <p:cNvGrpSpPr/>
            <p:nvPr/>
          </p:nvGrpSpPr>
          <p:grpSpPr>
            <a:xfrm>
              <a:off x="2714612" y="4643446"/>
              <a:ext cx="1476000" cy="928694"/>
              <a:chOff x="2143108" y="1643050"/>
              <a:chExt cx="1476000" cy="928694"/>
            </a:xfrm>
          </p:grpSpPr>
          <p:sp>
            <p:nvSpPr>
              <p:cNvPr id="85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I4:Attribute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6" name="Rechteck 85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7" name="Rechteck 86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82" name="Form 125"/>
            <p:cNvCxnSpPr>
              <a:stCxn id="84" idx="2"/>
              <a:endCxn id="87" idx="1"/>
            </p:cNvCxnSpPr>
            <p:nvPr/>
          </p:nvCxnSpPr>
          <p:spPr>
            <a:xfrm rot="16200000" flipH="1">
              <a:off x="1155073" y="3687287"/>
              <a:ext cx="2968519" cy="150560"/>
            </a:xfrm>
            <a:prstGeom prst="bentConnector2">
              <a:avLst/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2436544" y="4365378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84" name="Rechteck 83"/>
            <p:cNvSpPr/>
            <p:nvPr/>
          </p:nvSpPr>
          <p:spPr bwMode="auto">
            <a:xfrm>
              <a:off x="2492614" y="213543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</p:grpSp>
      <p:grpSp>
        <p:nvGrpSpPr>
          <p:cNvPr id="116" name="Gruppieren 115"/>
          <p:cNvGrpSpPr/>
          <p:nvPr/>
        </p:nvGrpSpPr>
        <p:grpSpPr>
          <a:xfrm>
            <a:off x="538454" y="1142984"/>
            <a:ext cx="8107942" cy="4572032"/>
            <a:chOff x="642910" y="1071546"/>
            <a:chExt cx="8107942" cy="4572032"/>
          </a:xfrm>
        </p:grpSpPr>
        <p:sp>
          <p:nvSpPr>
            <p:cNvPr id="117" name="Rechteck 116"/>
            <p:cNvSpPr/>
            <p:nvPr/>
          </p:nvSpPr>
          <p:spPr bwMode="auto">
            <a:xfrm>
              <a:off x="642910" y="1071546"/>
              <a:ext cx="8101744" cy="457203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118" name="Gruppieren 11"/>
            <p:cNvGrpSpPr/>
            <p:nvPr/>
          </p:nvGrpSpPr>
          <p:grpSpPr>
            <a:xfrm>
              <a:off x="1316588" y="1500174"/>
              <a:ext cx="1476000" cy="785818"/>
              <a:chOff x="2143108" y="1643050"/>
              <a:chExt cx="1476000" cy="785818"/>
            </a:xfrm>
          </p:grpSpPr>
          <p:sp>
            <p:nvSpPr>
              <p:cNvPr id="22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24" name="Rechteck 22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25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19" name="Gruppieren 12"/>
            <p:cNvGrpSpPr/>
            <p:nvPr/>
          </p:nvGrpSpPr>
          <p:grpSpPr>
            <a:xfrm>
              <a:off x="3816918" y="1222106"/>
              <a:ext cx="1476000" cy="785818"/>
              <a:chOff x="2143108" y="1643050"/>
              <a:chExt cx="1476000" cy="785818"/>
            </a:xfrm>
          </p:grpSpPr>
          <p:sp>
            <p:nvSpPr>
              <p:cNvPr id="22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21" name="Rechteck 220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22" name="Rechteck 221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20" name="Gruppieren 17"/>
            <p:cNvGrpSpPr/>
            <p:nvPr/>
          </p:nvGrpSpPr>
          <p:grpSpPr>
            <a:xfrm>
              <a:off x="3816918" y="2285992"/>
              <a:ext cx="1476000" cy="785818"/>
              <a:chOff x="2143108" y="1643050"/>
              <a:chExt cx="1476000" cy="785818"/>
            </a:xfrm>
          </p:grpSpPr>
          <p:sp>
            <p:nvSpPr>
              <p:cNvPr id="21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18" name="Rechteck 21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9" name="Rechteck 218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21" name="Form 125"/>
            <p:cNvCxnSpPr>
              <a:endCxn id="135" idx="3"/>
            </p:cNvCxnSpPr>
            <p:nvPr/>
          </p:nvCxnSpPr>
          <p:spPr>
            <a:xfrm rot="10800000">
              <a:off x="2793734" y="1643050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Form 125"/>
            <p:cNvCxnSpPr>
              <a:endCxn id="136" idx="3"/>
            </p:cNvCxnSpPr>
            <p:nvPr/>
          </p:nvCxnSpPr>
          <p:spPr>
            <a:xfrm rot="10800000">
              <a:off x="2786050" y="2214555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 Box 43"/>
            <p:cNvSpPr txBox="1">
              <a:spLocks noChangeArrowheads="1"/>
            </p:cNvSpPr>
            <p:nvPr/>
          </p:nvSpPr>
          <p:spPr bwMode="auto">
            <a:xfrm>
              <a:off x="2683876" y="1414468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4" name="Text Box 43"/>
            <p:cNvSpPr txBox="1">
              <a:spLocks noChangeArrowheads="1"/>
            </p:cNvSpPr>
            <p:nvPr/>
          </p:nvSpPr>
          <p:spPr bwMode="auto">
            <a:xfrm>
              <a:off x="2643174" y="199255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25" name="Gruppieren 31"/>
            <p:cNvGrpSpPr/>
            <p:nvPr/>
          </p:nvGrpSpPr>
          <p:grpSpPr>
            <a:xfrm>
              <a:off x="6603000" y="1214422"/>
              <a:ext cx="1476000" cy="928694"/>
              <a:chOff x="2143108" y="1643050"/>
              <a:chExt cx="1476000" cy="928694"/>
            </a:xfrm>
          </p:grpSpPr>
          <p:sp>
            <p:nvSpPr>
              <p:cNvPr id="21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15" name="Rechteck 21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6" name="Rechteck 215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26" name="Gruppieren 35"/>
            <p:cNvGrpSpPr/>
            <p:nvPr/>
          </p:nvGrpSpPr>
          <p:grpSpPr>
            <a:xfrm>
              <a:off x="6603000" y="2571744"/>
              <a:ext cx="1476000" cy="928694"/>
              <a:chOff x="2143108" y="1643050"/>
              <a:chExt cx="1476000" cy="928694"/>
            </a:xfrm>
          </p:grpSpPr>
          <p:sp>
            <p:nvSpPr>
              <p:cNvPr id="21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12" name="Rechteck 211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3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27" name="Form 39"/>
            <p:cNvCxnSpPr>
              <a:stCxn id="134" idx="2"/>
              <a:endCxn id="133" idx="0"/>
            </p:cNvCxnSpPr>
            <p:nvPr/>
          </p:nvCxnSpPr>
          <p:spPr>
            <a:xfrm rot="5400000">
              <a:off x="7314679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Form 39"/>
            <p:cNvCxnSpPr>
              <a:stCxn id="131" idx="0"/>
              <a:endCxn id="132" idx="2"/>
            </p:cNvCxnSpPr>
            <p:nvPr/>
          </p:nvCxnSpPr>
          <p:spPr>
            <a:xfrm rot="5400000" flipH="1" flipV="1">
              <a:off x="6814613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 Box 43"/>
            <p:cNvSpPr txBox="1">
              <a:spLocks noChangeArrowheads="1"/>
            </p:cNvSpPr>
            <p:nvPr/>
          </p:nvSpPr>
          <p:spPr bwMode="auto">
            <a:xfrm>
              <a:off x="7429520" y="2310134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30" name="Text Box 43"/>
            <p:cNvSpPr txBox="1">
              <a:spLocks noChangeArrowheads="1"/>
            </p:cNvSpPr>
            <p:nvPr/>
          </p:nvSpPr>
          <p:spPr bwMode="auto">
            <a:xfrm>
              <a:off x="6294196" y="2143116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31" name="Rechteck 130"/>
            <p:cNvSpPr/>
            <p:nvPr/>
          </p:nvSpPr>
          <p:spPr bwMode="auto">
            <a:xfrm>
              <a:off x="6960190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2" name="Rechteck 131"/>
            <p:cNvSpPr/>
            <p:nvPr/>
          </p:nvSpPr>
          <p:spPr bwMode="auto">
            <a:xfrm>
              <a:off x="6960190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3" name="Rechteck 132"/>
            <p:cNvSpPr/>
            <p:nvPr/>
          </p:nvSpPr>
          <p:spPr bwMode="auto">
            <a:xfrm>
              <a:off x="7460256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4" name="Rechteck 133"/>
            <p:cNvSpPr/>
            <p:nvPr/>
          </p:nvSpPr>
          <p:spPr bwMode="auto">
            <a:xfrm>
              <a:off x="7460256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5" name="Rechteck 134"/>
            <p:cNvSpPr/>
            <p:nvPr/>
          </p:nvSpPr>
          <p:spPr bwMode="auto">
            <a:xfrm>
              <a:off x="265085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36" name="Rechteck 135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>
              <a:off x="5143504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>
              <a:off x="6603000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39" name="Form 39"/>
            <p:cNvCxnSpPr>
              <a:stCxn id="137" idx="3"/>
              <a:endCxn id="138" idx="1"/>
            </p:cNvCxnSpPr>
            <p:nvPr/>
          </p:nvCxnSpPr>
          <p:spPr>
            <a:xfrm>
              <a:off x="5286380" y="1571612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 Box 43"/>
            <p:cNvSpPr txBox="1">
              <a:spLocks noChangeArrowheads="1"/>
            </p:cNvSpPr>
            <p:nvPr/>
          </p:nvSpPr>
          <p:spPr bwMode="auto">
            <a:xfrm>
              <a:off x="5643570" y="133424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5158872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6603000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3" name="Form 39"/>
            <p:cNvCxnSpPr>
              <a:stCxn id="141" idx="3"/>
              <a:endCxn id="142" idx="1"/>
            </p:cNvCxnSpPr>
            <p:nvPr/>
          </p:nvCxnSpPr>
          <p:spPr>
            <a:xfrm>
              <a:off x="5301748" y="2967354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 Box 43"/>
            <p:cNvSpPr txBox="1">
              <a:spLocks noChangeArrowheads="1"/>
            </p:cNvSpPr>
            <p:nvPr/>
          </p:nvSpPr>
          <p:spPr bwMode="auto">
            <a:xfrm>
              <a:off x="5715008" y="273767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5" name="Rechteck 144"/>
            <p:cNvSpPr/>
            <p:nvPr/>
          </p:nvSpPr>
          <p:spPr bwMode="auto">
            <a:xfrm>
              <a:off x="660300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5151188" y="18089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7" name="Form 39"/>
            <p:cNvCxnSpPr>
              <a:stCxn id="145" idx="1"/>
              <a:endCxn id="146" idx="3"/>
            </p:cNvCxnSpPr>
            <p:nvPr/>
          </p:nvCxnSpPr>
          <p:spPr>
            <a:xfrm rot="10800000">
              <a:off x="5294064" y="1880416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 Box 43"/>
            <p:cNvSpPr txBox="1">
              <a:spLocks noChangeArrowheads="1"/>
            </p:cNvSpPr>
            <p:nvPr/>
          </p:nvSpPr>
          <p:spPr bwMode="auto">
            <a:xfrm>
              <a:off x="5087434" y="16683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9" name="Rechteck 148"/>
            <p:cNvSpPr/>
            <p:nvPr/>
          </p:nvSpPr>
          <p:spPr bwMode="auto">
            <a:xfrm>
              <a:off x="6603000" y="171448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0" name="Rechteck 149"/>
            <p:cNvSpPr/>
            <p:nvPr/>
          </p:nvSpPr>
          <p:spPr bwMode="auto">
            <a:xfrm>
              <a:off x="5133538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51" name="Form 39"/>
            <p:cNvCxnSpPr>
              <a:stCxn id="149" idx="1"/>
              <a:endCxn id="150" idx="3"/>
            </p:cNvCxnSpPr>
            <p:nvPr/>
          </p:nvCxnSpPr>
          <p:spPr>
            <a:xfrm rot="10800000" flipV="1">
              <a:off x="5276414" y="1785926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 Box 43"/>
            <p:cNvSpPr txBox="1">
              <a:spLocks noChangeArrowheads="1"/>
            </p:cNvSpPr>
            <p:nvPr/>
          </p:nvSpPr>
          <p:spPr bwMode="auto">
            <a:xfrm>
              <a:off x="5102802" y="228599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53" name="Gruppieren 101"/>
            <p:cNvGrpSpPr/>
            <p:nvPr/>
          </p:nvGrpSpPr>
          <p:grpSpPr>
            <a:xfrm>
              <a:off x="1008930" y="3571876"/>
              <a:ext cx="1476000" cy="785818"/>
              <a:chOff x="2143108" y="1643050"/>
              <a:chExt cx="1476000" cy="785818"/>
            </a:xfrm>
          </p:grpSpPr>
          <p:sp>
            <p:nvSpPr>
              <p:cNvPr id="208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9" name="Rechteck 208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0" name="Rechteck 209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54" name="Gruppieren 105"/>
            <p:cNvGrpSpPr/>
            <p:nvPr/>
          </p:nvGrpSpPr>
          <p:grpSpPr>
            <a:xfrm>
              <a:off x="2643174" y="3571876"/>
              <a:ext cx="1643074" cy="785818"/>
              <a:chOff x="2143108" y="1643050"/>
              <a:chExt cx="1643074" cy="785818"/>
            </a:xfrm>
          </p:grpSpPr>
          <p:sp>
            <p:nvSpPr>
              <p:cNvPr id="205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6" name="Rechteck 205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7" name="Rechteck 206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55" name="Rechteck 154"/>
            <p:cNvSpPr/>
            <p:nvPr/>
          </p:nvSpPr>
          <p:spPr bwMode="auto">
            <a:xfrm>
              <a:off x="1673778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6" name="Rechteck 155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57" name="Form 125"/>
            <p:cNvCxnSpPr>
              <a:stCxn id="155" idx="2"/>
            </p:cNvCxnSpPr>
            <p:nvPr/>
          </p:nvCxnSpPr>
          <p:spPr>
            <a:xfrm rot="16200000" flipH="1">
              <a:off x="1103131" y="2928077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Form 125"/>
            <p:cNvCxnSpPr>
              <a:stCxn id="156" idx="2"/>
              <a:endCxn id="205" idx="0"/>
            </p:cNvCxnSpPr>
            <p:nvPr/>
          </p:nvCxnSpPr>
          <p:spPr>
            <a:xfrm rot="16200000" flipH="1">
              <a:off x="2446719" y="2553884"/>
              <a:ext cx="1285884" cy="75009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 Box 43"/>
            <p:cNvSpPr txBox="1">
              <a:spLocks noChangeArrowheads="1"/>
            </p:cNvSpPr>
            <p:nvPr/>
          </p:nvSpPr>
          <p:spPr bwMode="auto">
            <a:xfrm>
              <a:off x="1683744" y="331686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0" name="Text Box 43"/>
            <p:cNvSpPr txBox="1">
              <a:spLocks noChangeArrowheads="1"/>
            </p:cNvSpPr>
            <p:nvPr/>
          </p:nvSpPr>
          <p:spPr bwMode="auto">
            <a:xfrm>
              <a:off x="3390572" y="330917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1" name="Textfeld 160"/>
            <p:cNvSpPr txBox="1"/>
            <p:nvPr/>
          </p:nvSpPr>
          <p:spPr>
            <a:xfrm>
              <a:off x="6578462" y="5274246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4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162" name="Gruppieren 128"/>
            <p:cNvGrpSpPr/>
            <p:nvPr/>
          </p:nvGrpSpPr>
          <p:grpSpPr>
            <a:xfrm>
              <a:off x="4601250" y="4143380"/>
              <a:ext cx="1714512" cy="571504"/>
              <a:chOff x="2143108" y="1643050"/>
              <a:chExt cx="1714512" cy="571504"/>
            </a:xfrm>
          </p:grpSpPr>
          <p:sp>
            <p:nvSpPr>
              <p:cNvPr id="20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4" name="Rechteck 203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163" name="Gruppieren 132"/>
            <p:cNvGrpSpPr/>
            <p:nvPr/>
          </p:nvGrpSpPr>
          <p:grpSpPr>
            <a:xfrm>
              <a:off x="6387200" y="4143380"/>
              <a:ext cx="1714512" cy="571504"/>
              <a:chOff x="2143108" y="1643050"/>
              <a:chExt cx="1714512" cy="571504"/>
            </a:xfrm>
          </p:grpSpPr>
          <p:sp>
            <p:nvSpPr>
              <p:cNvPr id="20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2" name="Rechteck 20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164" name="Form 39"/>
            <p:cNvCxnSpPr>
              <a:stCxn id="172" idx="0"/>
              <a:endCxn id="173" idx="1"/>
            </p:cNvCxnSpPr>
            <p:nvPr/>
          </p:nvCxnSpPr>
          <p:spPr>
            <a:xfrm rot="5400000" flipH="1" flipV="1">
              <a:off x="5958572" y="3500438"/>
              <a:ext cx="785818" cy="500066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hteck 164"/>
            <p:cNvSpPr/>
            <p:nvPr/>
          </p:nvSpPr>
          <p:spPr bwMode="auto">
            <a:xfrm>
              <a:off x="7948870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6" name="Rechteck 165"/>
            <p:cNvSpPr/>
            <p:nvPr/>
          </p:nvSpPr>
          <p:spPr bwMode="auto">
            <a:xfrm>
              <a:off x="7958836" y="44852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7" name="Rechteck 166"/>
            <p:cNvSpPr/>
            <p:nvPr/>
          </p:nvSpPr>
          <p:spPr bwMode="auto">
            <a:xfrm>
              <a:off x="7935784" y="30003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8" name="Rechteck 167"/>
            <p:cNvSpPr/>
            <p:nvPr/>
          </p:nvSpPr>
          <p:spPr bwMode="auto">
            <a:xfrm>
              <a:off x="7928100" y="16584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69" name="Form 39"/>
            <p:cNvCxnSpPr>
              <a:stCxn id="165" idx="3"/>
              <a:endCxn id="167" idx="3"/>
            </p:cNvCxnSpPr>
            <p:nvPr/>
          </p:nvCxnSpPr>
          <p:spPr>
            <a:xfrm flipH="1" flipV="1">
              <a:off x="8078660" y="3071810"/>
              <a:ext cx="13086" cy="1214446"/>
            </a:xfrm>
            <a:prstGeom prst="bentConnector3">
              <a:avLst>
                <a:gd name="adj1" fmla="val -1746905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Form 39"/>
            <p:cNvCxnSpPr>
              <a:stCxn id="166" idx="3"/>
              <a:endCxn id="168" idx="3"/>
            </p:cNvCxnSpPr>
            <p:nvPr/>
          </p:nvCxnSpPr>
          <p:spPr>
            <a:xfrm flipH="1" flipV="1">
              <a:off x="8070976" y="1729856"/>
              <a:ext cx="30736" cy="2826784"/>
            </a:xfrm>
            <a:prstGeom prst="bentConnector3">
              <a:avLst>
                <a:gd name="adj1" fmla="val -1618757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hteck 170"/>
            <p:cNvSpPr/>
            <p:nvPr/>
          </p:nvSpPr>
          <p:spPr bwMode="auto">
            <a:xfrm>
              <a:off x="5744258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72" name="Rechteck 171"/>
            <p:cNvSpPr/>
            <p:nvPr/>
          </p:nvSpPr>
          <p:spPr bwMode="auto">
            <a:xfrm>
              <a:off x="6030010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73" name="Rechteck 172"/>
            <p:cNvSpPr/>
            <p:nvPr/>
          </p:nvSpPr>
          <p:spPr bwMode="auto">
            <a:xfrm>
              <a:off x="6601514" y="328612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74" name="Rechteck 173"/>
            <p:cNvSpPr/>
            <p:nvPr/>
          </p:nvSpPr>
          <p:spPr bwMode="auto">
            <a:xfrm>
              <a:off x="6601514" y="19288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75" name="Form 39"/>
            <p:cNvCxnSpPr>
              <a:stCxn id="171" idx="0"/>
              <a:endCxn id="174" idx="1"/>
            </p:cNvCxnSpPr>
            <p:nvPr/>
          </p:nvCxnSpPr>
          <p:spPr>
            <a:xfrm rot="5400000" flipH="1" flipV="1">
              <a:off x="5137035" y="2678901"/>
              <a:ext cx="2143140" cy="785818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 Box 43"/>
            <p:cNvSpPr txBox="1">
              <a:spLocks noChangeArrowheads="1"/>
            </p:cNvSpPr>
            <p:nvPr/>
          </p:nvSpPr>
          <p:spPr bwMode="auto">
            <a:xfrm>
              <a:off x="5649768" y="1778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77" name="Text Box 43"/>
            <p:cNvSpPr txBox="1">
              <a:spLocks noChangeArrowheads="1"/>
            </p:cNvSpPr>
            <p:nvPr/>
          </p:nvSpPr>
          <p:spPr bwMode="auto">
            <a:xfrm>
              <a:off x="5843312" y="313556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78" name="Text Box 43"/>
            <p:cNvSpPr txBox="1">
              <a:spLocks noChangeArrowheads="1"/>
            </p:cNvSpPr>
            <p:nvPr/>
          </p:nvSpPr>
          <p:spPr bwMode="auto">
            <a:xfrm>
              <a:off x="7989572" y="1492490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79" name="Text Box 43"/>
            <p:cNvSpPr txBox="1">
              <a:spLocks noChangeArrowheads="1"/>
            </p:cNvSpPr>
            <p:nvPr/>
          </p:nvSpPr>
          <p:spPr bwMode="auto">
            <a:xfrm>
              <a:off x="7989572" y="282447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80" name="Gruppieren 171"/>
            <p:cNvGrpSpPr/>
            <p:nvPr/>
          </p:nvGrpSpPr>
          <p:grpSpPr>
            <a:xfrm>
              <a:off x="1000100" y="4643446"/>
              <a:ext cx="1476000" cy="928694"/>
              <a:chOff x="2143108" y="1643050"/>
              <a:chExt cx="1476000" cy="928694"/>
            </a:xfrm>
          </p:grpSpPr>
          <p:sp>
            <p:nvSpPr>
              <p:cNvPr id="198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I3:Attribute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99" name="Rechteck 198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0" name="Rechteck 199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81" name="Form 125"/>
            <p:cNvCxnSpPr>
              <a:endCxn id="200" idx="1"/>
            </p:cNvCxnSpPr>
            <p:nvPr/>
          </p:nvCxnSpPr>
          <p:spPr>
            <a:xfrm rot="10800000" flipV="1">
              <a:off x="1000100" y="2032117"/>
              <a:ext cx="316488" cy="3214710"/>
            </a:xfrm>
            <a:prstGeom prst="bentConnector3">
              <a:avLst>
                <a:gd name="adj1" fmla="val 172230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 Box 43"/>
            <p:cNvSpPr txBox="1">
              <a:spLocks noChangeArrowheads="1"/>
            </p:cNvSpPr>
            <p:nvPr/>
          </p:nvSpPr>
          <p:spPr bwMode="auto">
            <a:xfrm>
              <a:off x="668244" y="437306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83" name="Gruppieren 171"/>
            <p:cNvGrpSpPr/>
            <p:nvPr/>
          </p:nvGrpSpPr>
          <p:grpSpPr>
            <a:xfrm>
              <a:off x="2714612" y="4643446"/>
              <a:ext cx="1476000" cy="928694"/>
              <a:chOff x="2143108" y="1643050"/>
              <a:chExt cx="1476000" cy="928694"/>
            </a:xfrm>
          </p:grpSpPr>
          <p:sp>
            <p:nvSpPr>
              <p:cNvPr id="195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I4:Attribute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96" name="Rechteck 195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97" name="Rechteck 196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84" name="Form 125"/>
            <p:cNvCxnSpPr>
              <a:stCxn id="186" idx="2"/>
              <a:endCxn id="197" idx="1"/>
            </p:cNvCxnSpPr>
            <p:nvPr/>
          </p:nvCxnSpPr>
          <p:spPr>
            <a:xfrm rot="16200000" flipH="1">
              <a:off x="1155073" y="3687287"/>
              <a:ext cx="2968519" cy="150560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 Box 43"/>
            <p:cNvSpPr txBox="1">
              <a:spLocks noChangeArrowheads="1"/>
            </p:cNvSpPr>
            <p:nvPr/>
          </p:nvSpPr>
          <p:spPr bwMode="auto">
            <a:xfrm>
              <a:off x="2436544" y="4365378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86" name="Rechteck 185"/>
            <p:cNvSpPr/>
            <p:nvPr/>
          </p:nvSpPr>
          <p:spPr bwMode="auto">
            <a:xfrm>
              <a:off x="2492614" y="213543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87" name="Rechteck 186"/>
            <p:cNvSpPr/>
            <p:nvPr/>
          </p:nvSpPr>
          <p:spPr bwMode="auto">
            <a:xfrm>
              <a:off x="2643174" y="17240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8" name="Rechteck 187"/>
            <p:cNvSpPr/>
            <p:nvPr/>
          </p:nvSpPr>
          <p:spPr bwMode="auto">
            <a:xfrm>
              <a:off x="2643174" y="18764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9" name="Rechteck 188"/>
            <p:cNvSpPr/>
            <p:nvPr/>
          </p:nvSpPr>
          <p:spPr bwMode="auto">
            <a:xfrm>
              <a:off x="3826884" y="17221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90" name="Rechteck 189"/>
            <p:cNvSpPr/>
            <p:nvPr/>
          </p:nvSpPr>
          <p:spPr bwMode="auto">
            <a:xfrm>
              <a:off x="3826884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191" name="Form 125"/>
            <p:cNvCxnSpPr>
              <a:stCxn id="190" idx="1"/>
              <a:endCxn id="188" idx="3"/>
            </p:cNvCxnSpPr>
            <p:nvPr/>
          </p:nvCxnSpPr>
          <p:spPr>
            <a:xfrm rot="10800000">
              <a:off x="2786050" y="1947850"/>
              <a:ext cx="1040834" cy="552456"/>
            </a:xfrm>
            <a:prstGeom prst="bentConnector3">
              <a:avLst>
                <a:gd name="adj1" fmla="val 27852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Form 125"/>
            <p:cNvCxnSpPr>
              <a:stCxn id="189" idx="1"/>
              <a:endCxn id="187" idx="3"/>
            </p:cNvCxnSpPr>
            <p:nvPr/>
          </p:nvCxnSpPr>
          <p:spPr>
            <a:xfrm rot="10800000" flipV="1">
              <a:off x="2786050" y="1793610"/>
              <a:ext cx="1040834" cy="184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 Box 43"/>
            <p:cNvSpPr txBox="1">
              <a:spLocks noChangeArrowheads="1"/>
            </p:cNvSpPr>
            <p:nvPr/>
          </p:nvSpPr>
          <p:spPr bwMode="auto">
            <a:xfrm>
              <a:off x="2788332" y="157811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superClass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94" name="Text Box 43"/>
            <p:cNvSpPr txBox="1">
              <a:spLocks noChangeArrowheads="1"/>
            </p:cNvSpPr>
            <p:nvPr/>
          </p:nvSpPr>
          <p:spPr bwMode="auto">
            <a:xfrm>
              <a:off x="2786050" y="174632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superClass</a:t>
              </a:r>
              <a:endParaRPr lang="de-AT" sz="1050" dirty="0">
                <a:latin typeface="Myriad Roma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3 – Automatic Check-out Transformation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3786190"/>
            <a:ext cx="8534280" cy="2071702"/>
          </a:xfrm>
        </p:spPr>
        <p:txBody>
          <a:bodyPr/>
          <a:lstStyle/>
          <a:p>
            <a:r>
              <a:rPr lang="de-DE" dirty="0" smtClean="0"/>
              <a:t>Is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b="1" dirty="0" err="1" smtClean="0"/>
              <a:t>pruning</a:t>
            </a:r>
            <a:r>
              <a:rPr lang="de-DE" dirty="0" smtClean="0"/>
              <a:t> the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the </a:t>
            </a:r>
            <a:r>
              <a:rPr lang="de-DE" dirty="0" err="1" smtClean="0"/>
              <a:t>evolved</a:t>
            </a:r>
            <a:r>
              <a:rPr lang="de-DE" dirty="0" smtClean="0"/>
              <a:t> metamodel, i.e., </a:t>
            </a:r>
            <a:r>
              <a:rPr lang="de-DE" b="1" dirty="0" smtClean="0"/>
              <a:t>out-</a:t>
            </a:r>
            <a:r>
              <a:rPr lang="de-DE" b="1" dirty="0" err="1" smtClean="0"/>
              <a:t>dated</a:t>
            </a:r>
            <a:r>
              <a:rPr lang="de-DE" b="1" dirty="0" smtClean="0"/>
              <a:t> model </a:t>
            </a:r>
            <a:r>
              <a:rPr lang="de-DE" b="1" dirty="0" err="1" smtClean="0"/>
              <a:t>elements</a:t>
            </a: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142976" y="1142984"/>
            <a:ext cx="7358114" cy="24288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928926" y="1288670"/>
            <a:ext cx="1332000" cy="360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Original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168826" y="1288670"/>
            <a:ext cx="1332000" cy="360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Evolved</a:t>
            </a:r>
            <a:r>
              <a:rPr lang="de-DE" sz="1400" b="1" dirty="0" smtClean="0"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045300" y="1857340"/>
            <a:ext cx="1332000" cy="458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latin typeface="Myriad Roman" pitchFamily="34" charset="0"/>
              </a:rPr>
              <a:t>Original MM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85852" y="2928934"/>
            <a:ext cx="1500198" cy="360000"/>
          </a:xfrm>
          <a:prstGeom prst="rect">
            <a:avLst/>
          </a:prstGeom>
          <a:gradFill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0" name="Gerade Verbindung mit Pfeil 9"/>
          <p:cNvCxnSpPr>
            <a:stCxn id="9" idx="0"/>
            <a:endCxn id="6" idx="2"/>
          </p:cNvCxnSpPr>
          <p:nvPr/>
        </p:nvCxnSpPr>
        <p:spPr>
          <a:xfrm rot="5400000" flipH="1" flipV="1">
            <a:off x="2175306" y="1509315"/>
            <a:ext cx="1280264" cy="15589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0"/>
            <a:endCxn id="8" idx="1"/>
          </p:cNvCxnSpPr>
          <p:nvPr/>
        </p:nvCxnSpPr>
        <p:spPr>
          <a:xfrm rot="5400000" flipH="1" flipV="1">
            <a:off x="2619564" y="1503199"/>
            <a:ext cx="842123" cy="200934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estreifter Pfeil nach rechts 11"/>
          <p:cNvSpPr/>
          <p:nvPr/>
        </p:nvSpPr>
        <p:spPr>
          <a:xfrm>
            <a:off x="2857488" y="2913574"/>
            <a:ext cx="880704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755444" y="2928934"/>
            <a:ext cx="1928826" cy="5000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4" name="Gerade Verbindung mit Pfeil 13"/>
          <p:cNvCxnSpPr>
            <a:stCxn id="13" idx="0"/>
            <a:endCxn id="8" idx="2"/>
          </p:cNvCxnSpPr>
          <p:nvPr/>
        </p:nvCxnSpPr>
        <p:spPr>
          <a:xfrm rot="16200000" flipV="1">
            <a:off x="4409253" y="2618329"/>
            <a:ext cx="612652" cy="85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estreifter Pfeil nach rechts 14"/>
          <p:cNvSpPr/>
          <p:nvPr/>
        </p:nvSpPr>
        <p:spPr>
          <a:xfrm>
            <a:off x="5738456" y="2931744"/>
            <a:ext cx="1000132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738588" y="2928910"/>
            <a:ext cx="1643074" cy="3600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DE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7" name="Gerade Verbindung mit Pfeil 16"/>
          <p:cNvCxnSpPr>
            <a:stCxn id="16" idx="0"/>
            <a:endCxn id="8" idx="3"/>
          </p:cNvCxnSpPr>
          <p:nvPr/>
        </p:nvCxnSpPr>
        <p:spPr>
          <a:xfrm rot="16200000" flipV="1">
            <a:off x="6047664" y="1416448"/>
            <a:ext cx="842099" cy="21828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6" idx="0"/>
            <a:endCxn id="7" idx="2"/>
          </p:cNvCxnSpPr>
          <p:nvPr/>
        </p:nvCxnSpPr>
        <p:spPr>
          <a:xfrm rot="16200000" flipV="1">
            <a:off x="6057356" y="1426140"/>
            <a:ext cx="1280240" cy="17252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023812" y="2984598"/>
            <a:ext cx="59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load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755708" y="301180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check-out</a:t>
            </a:r>
            <a:endParaRPr lang="de-AT" sz="1400" b="1" i="1" dirty="0">
              <a:latin typeface="Myriad Roman"/>
            </a:endParaRPr>
          </a:p>
        </p:txBody>
      </p:sp>
      <p:sp>
        <p:nvSpPr>
          <p:cNvPr id="21" name="Pfeil nach links, rechts und oben 20"/>
          <p:cNvSpPr/>
          <p:nvPr/>
        </p:nvSpPr>
        <p:spPr>
          <a:xfrm rot="10800000">
            <a:off x="4286248" y="1284025"/>
            <a:ext cx="857256" cy="573315"/>
          </a:xfrm>
          <a:prstGeom prst="leftRightUpArrow">
            <a:avLst>
              <a:gd name="adj1" fmla="val 25000"/>
              <a:gd name="adj2" fmla="val 23202"/>
              <a:gd name="adj3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384734" y="1288670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merge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643438" y="1108670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1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129696" y="2534596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2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6095646" y="2786034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3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6" name="Nach unten gekrümmter Pfeil 25"/>
          <p:cNvSpPr/>
          <p:nvPr/>
        </p:nvSpPr>
        <p:spPr>
          <a:xfrm>
            <a:off x="4238258" y="2643158"/>
            <a:ext cx="1071570" cy="285752"/>
          </a:xfrm>
          <a:prstGeom prst="curvedDownArrow">
            <a:avLst>
              <a:gd name="adj1" fmla="val 28994"/>
              <a:gd name="adj2" fmla="val 111547"/>
              <a:gd name="adj3" fmla="val 6580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 u="sng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952374" y="2500306"/>
            <a:ext cx="138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In-</a:t>
            </a:r>
            <a:r>
              <a:rPr lang="de-AT" sz="1200" b="1" i="1" dirty="0" err="1" smtClean="0">
                <a:latin typeface="Myriad Roman"/>
              </a:rPr>
              <a:t>place</a:t>
            </a:r>
            <a:r>
              <a:rPr lang="de-AT" sz="1200" b="1" i="1" dirty="0" smtClean="0">
                <a:latin typeface="Myriad Roman"/>
              </a:rPr>
              <a:t> </a:t>
            </a:r>
            <a:r>
              <a:rPr lang="de-AT" sz="1200" b="1" i="1" dirty="0" err="1" smtClean="0">
                <a:latin typeface="Myriad Roman"/>
              </a:rPr>
              <a:t>trafo</a:t>
            </a:r>
            <a:endParaRPr lang="de-AT" sz="1200" b="1" i="1" dirty="0" smtClean="0">
              <a:latin typeface="Myriad Roman"/>
            </a:endParaRPr>
          </a:p>
          <a:p>
            <a:r>
              <a:rPr lang="de-DE" sz="1200" b="1" i="1" dirty="0" err="1" smtClean="0">
                <a:latin typeface="Myriad Roman"/>
              </a:rPr>
              <a:t>for</a:t>
            </a:r>
            <a:r>
              <a:rPr lang="de-DE" sz="1200" b="1" i="1" dirty="0" smtClean="0">
                <a:latin typeface="Myriad Roman"/>
              </a:rPr>
              <a:t> </a:t>
            </a:r>
            <a:r>
              <a:rPr lang="de-DE" sz="1200" b="1" i="1" dirty="0" err="1" smtClean="0">
                <a:latin typeface="Myriad Roman"/>
              </a:rPr>
              <a:t>co-evolution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952242" y="207165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809498" y="2143092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524274" y="2000216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787782" y="2111185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666886" y="242884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5678074" y="2731872"/>
            <a:ext cx="1071570" cy="714380"/>
          </a:xfrm>
          <a:prstGeom prst="roundRect">
            <a:avLst/>
          </a:prstGeom>
          <a:noFill/>
          <a:ln w="793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218218" y="4857760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Ellipse 39"/>
          <p:cNvSpPr/>
          <p:nvPr/>
        </p:nvSpPr>
        <p:spPr>
          <a:xfrm>
            <a:off x="4092948" y="4852140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Ellipse 40"/>
          <p:cNvSpPr/>
          <p:nvPr/>
        </p:nvSpPr>
        <p:spPr>
          <a:xfrm>
            <a:off x="4369408" y="4852140"/>
            <a:ext cx="720000" cy="720000"/>
          </a:xfrm>
          <a:prstGeom prst="ellipse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Ellipse 41"/>
          <p:cNvSpPr/>
          <p:nvPr/>
        </p:nvSpPr>
        <p:spPr>
          <a:xfrm>
            <a:off x="2438385" y="4946661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Ellipse 46"/>
          <p:cNvSpPr/>
          <p:nvPr/>
        </p:nvSpPr>
        <p:spPr>
          <a:xfrm>
            <a:off x="6423768" y="4852140"/>
            <a:ext cx="720000" cy="720000"/>
          </a:xfrm>
          <a:prstGeom prst="ellipse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0" name="Ellipse 59"/>
          <p:cNvSpPr/>
          <p:nvPr/>
        </p:nvSpPr>
        <p:spPr>
          <a:xfrm>
            <a:off x="4857752" y="5000636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8" name="Textfeld 67"/>
          <p:cNvSpPr txBox="1"/>
          <p:nvPr/>
        </p:nvSpPr>
        <p:spPr>
          <a:xfrm>
            <a:off x="2071670" y="5509455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2000" eaLnBrk="0" hangingPunct="0"/>
            <a:r>
              <a:rPr lang="de-AT" sz="1200" b="1" dirty="0" smtClean="0">
                <a:latin typeface="Myriad Roman" pitchFamily="34" charset="0"/>
              </a:rPr>
              <a:t>Original MM</a:t>
            </a:r>
          </a:p>
        </p:txBody>
      </p:sp>
      <p:sp>
        <p:nvSpPr>
          <p:cNvPr id="71" name="Gestreifter Pfeil nach rechts 70"/>
          <p:cNvSpPr/>
          <p:nvPr/>
        </p:nvSpPr>
        <p:spPr>
          <a:xfrm>
            <a:off x="5214942" y="5000636"/>
            <a:ext cx="928694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214942" y="5072074"/>
            <a:ext cx="1035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Check-out</a:t>
            </a:r>
            <a:endParaRPr lang="de-AT" sz="1400" b="1" i="1" dirty="0">
              <a:latin typeface="Myriad Roman"/>
            </a:endParaRPr>
          </a:p>
        </p:txBody>
      </p:sp>
      <p:sp>
        <p:nvSpPr>
          <p:cNvPr id="73" name="Gestreifter Pfeil nach rechts 72"/>
          <p:cNvSpPr/>
          <p:nvPr/>
        </p:nvSpPr>
        <p:spPr>
          <a:xfrm>
            <a:off x="3143240" y="4997264"/>
            <a:ext cx="857256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3277238" y="5068288"/>
            <a:ext cx="580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load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4143372" y="6119189"/>
            <a:ext cx="4035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2000" eaLnBrk="0" hangingPunct="0"/>
            <a:r>
              <a:rPr lang="de-DE" sz="1400" b="1" dirty="0" smtClean="0">
                <a:latin typeface="Myriad Roman" pitchFamily="34" charset="0"/>
              </a:rPr>
              <a:t>Original Model Elements</a:t>
            </a:r>
            <a:endParaRPr lang="de-AT" sz="1400" b="1" dirty="0" smtClean="0">
              <a:latin typeface="Myriad Roman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3461914" y="552996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2000" eaLnBrk="0" hangingPunct="0"/>
            <a:r>
              <a:rPr lang="de-AT" sz="1200" b="1" dirty="0" smtClean="0">
                <a:latin typeface="Myriad Roman" pitchFamily="34" charset="0"/>
              </a:rPr>
              <a:t>Original MM </a:t>
            </a:r>
            <a:r>
              <a:rPr lang="de-AT" sz="12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 </a:t>
            </a:r>
            <a:r>
              <a:rPr lang="de-DE" sz="1200" b="1" dirty="0" err="1" smtClean="0">
                <a:latin typeface="Myriad Roman" pitchFamily="34" charset="0"/>
              </a:rPr>
              <a:t>Evolved</a:t>
            </a:r>
            <a:r>
              <a:rPr lang="de-DE" sz="1200" b="1" dirty="0" smtClean="0">
                <a:latin typeface="Myriad Roman" pitchFamily="34" charset="0"/>
              </a:rPr>
              <a:t> MM</a:t>
            </a:r>
            <a:endParaRPr lang="de-AT" sz="1200" b="1" dirty="0" smtClean="0">
              <a:latin typeface="Myriad Roman" pitchFamily="34" charset="0"/>
            </a:endParaRPr>
          </a:p>
          <a:p>
            <a:pPr algn="ctr" defTabSz="762000" eaLnBrk="0" hangingPunct="0"/>
            <a:endParaRPr lang="de-AT" sz="1200" b="1" dirty="0" smtClean="0">
              <a:latin typeface="Myriad Roman" pitchFamily="34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6286512" y="551167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2000" eaLnBrk="0" hangingPunct="0"/>
            <a:r>
              <a:rPr lang="de-DE" sz="1200" b="1" dirty="0" err="1" smtClean="0">
                <a:latin typeface="Myriad Roman" pitchFamily="34" charset="0"/>
              </a:rPr>
              <a:t>Evolved</a:t>
            </a:r>
            <a:r>
              <a:rPr lang="de-DE" sz="1200" b="1" dirty="0" smtClean="0">
                <a:latin typeface="Myriad Roman" pitchFamily="34" charset="0"/>
              </a:rPr>
              <a:t> MM</a:t>
            </a:r>
            <a:endParaRPr lang="de-AT" sz="1200" b="1" dirty="0" smtClean="0">
              <a:latin typeface="Myriad Roman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4143372" y="6335933"/>
            <a:ext cx="4357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2000" eaLnBrk="0" hangingPunct="0"/>
            <a:r>
              <a:rPr lang="de-DE" sz="1400" b="1" dirty="0" err="1" smtClean="0">
                <a:latin typeface="Myriad Roman" pitchFamily="34" charset="0"/>
              </a:rPr>
              <a:t>Added</a:t>
            </a:r>
            <a:r>
              <a:rPr lang="de-DE" sz="1400" b="1" dirty="0" smtClean="0">
                <a:latin typeface="Myriad Roman" pitchFamily="34" charset="0"/>
              </a:rPr>
              <a:t> Elements </a:t>
            </a:r>
            <a:r>
              <a:rPr lang="de-DE" sz="1400" b="1" dirty="0" err="1" smtClean="0">
                <a:latin typeface="Myriad Roman" pitchFamily="34" charset="0"/>
              </a:rPr>
              <a:t>stemming</a:t>
            </a:r>
            <a:r>
              <a:rPr lang="de-DE" sz="1400" b="1" dirty="0" smtClean="0">
                <a:latin typeface="Myriad Roman" pitchFamily="34" charset="0"/>
              </a:rPr>
              <a:t> </a:t>
            </a:r>
            <a:r>
              <a:rPr lang="de-DE" sz="1400" b="1" dirty="0" err="1" smtClean="0">
                <a:latin typeface="Myriad Roman" pitchFamily="34" charset="0"/>
              </a:rPr>
              <a:t>from</a:t>
            </a:r>
            <a:r>
              <a:rPr lang="de-DE" sz="1400" b="1" dirty="0" smtClean="0">
                <a:latin typeface="Myriad Roman" pitchFamily="34" charset="0"/>
              </a:rPr>
              <a:t> </a:t>
            </a:r>
            <a:r>
              <a:rPr lang="de-DE" sz="1400" b="1" dirty="0" err="1" smtClean="0">
                <a:latin typeface="Myriad Roman" pitchFamily="34" charset="0"/>
              </a:rPr>
              <a:t>the</a:t>
            </a:r>
            <a:r>
              <a:rPr lang="de-DE" sz="1400" b="1" dirty="0" smtClean="0">
                <a:latin typeface="Myriad Roman" pitchFamily="34" charset="0"/>
              </a:rPr>
              <a:t> Evolution</a:t>
            </a:r>
            <a:endParaRPr lang="de-AT" sz="1400" b="1" dirty="0" smtClean="0">
              <a:latin typeface="Myriad Roman" pitchFamily="34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2295509" y="5089537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Ellipse 86"/>
          <p:cNvSpPr/>
          <p:nvPr/>
        </p:nvSpPr>
        <p:spPr>
          <a:xfrm>
            <a:off x="2366947" y="5232413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8" name="Ellipse 87"/>
          <p:cNvSpPr/>
          <p:nvPr/>
        </p:nvSpPr>
        <p:spPr>
          <a:xfrm>
            <a:off x="2438385" y="5375289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Ellipse 88"/>
          <p:cNvSpPr/>
          <p:nvPr/>
        </p:nvSpPr>
        <p:spPr>
          <a:xfrm>
            <a:off x="2652699" y="5089537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0" name="Ellipse 89"/>
          <p:cNvSpPr/>
          <p:nvPr/>
        </p:nvSpPr>
        <p:spPr>
          <a:xfrm>
            <a:off x="2652699" y="5232413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1" name="Ellipse 90"/>
          <p:cNvSpPr/>
          <p:nvPr/>
        </p:nvSpPr>
        <p:spPr>
          <a:xfrm>
            <a:off x="2795575" y="5160975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2" name="Ellipse 91"/>
          <p:cNvSpPr/>
          <p:nvPr/>
        </p:nvSpPr>
        <p:spPr>
          <a:xfrm>
            <a:off x="4296115" y="4939065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3" name="Ellipse 92"/>
          <p:cNvSpPr/>
          <p:nvPr/>
        </p:nvSpPr>
        <p:spPr>
          <a:xfrm>
            <a:off x="4153239" y="5081941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4" name="Ellipse 93"/>
          <p:cNvSpPr/>
          <p:nvPr/>
        </p:nvSpPr>
        <p:spPr>
          <a:xfrm>
            <a:off x="4224677" y="5224817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5" name="Ellipse 94"/>
          <p:cNvSpPr/>
          <p:nvPr/>
        </p:nvSpPr>
        <p:spPr>
          <a:xfrm>
            <a:off x="4296115" y="5367693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6" name="Ellipse 95"/>
          <p:cNvSpPr/>
          <p:nvPr/>
        </p:nvSpPr>
        <p:spPr>
          <a:xfrm>
            <a:off x="4510429" y="5081941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7" name="Ellipse 96"/>
          <p:cNvSpPr/>
          <p:nvPr/>
        </p:nvSpPr>
        <p:spPr>
          <a:xfrm>
            <a:off x="4510429" y="5224817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8" name="Ellipse 97"/>
          <p:cNvSpPr/>
          <p:nvPr/>
        </p:nvSpPr>
        <p:spPr>
          <a:xfrm>
            <a:off x="4653305" y="5153379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9" name="Ellipse 98"/>
          <p:cNvSpPr/>
          <p:nvPr/>
        </p:nvSpPr>
        <p:spPr>
          <a:xfrm>
            <a:off x="4929190" y="5143512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0" name="Ellipse 99"/>
          <p:cNvSpPr/>
          <p:nvPr/>
        </p:nvSpPr>
        <p:spPr>
          <a:xfrm>
            <a:off x="4857752" y="5286388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1" name="Ellipse 100"/>
          <p:cNvSpPr/>
          <p:nvPr/>
        </p:nvSpPr>
        <p:spPr>
          <a:xfrm>
            <a:off x="6916754" y="5030799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" name="Ellipse 101"/>
          <p:cNvSpPr/>
          <p:nvPr/>
        </p:nvSpPr>
        <p:spPr>
          <a:xfrm>
            <a:off x="6569431" y="5112104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3" name="Ellipse 102"/>
          <p:cNvSpPr/>
          <p:nvPr/>
        </p:nvSpPr>
        <p:spPr>
          <a:xfrm>
            <a:off x="6569431" y="5254980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4" name="Ellipse 103"/>
          <p:cNvSpPr/>
          <p:nvPr/>
        </p:nvSpPr>
        <p:spPr>
          <a:xfrm>
            <a:off x="6712307" y="5183542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5" name="Ellipse 104"/>
          <p:cNvSpPr/>
          <p:nvPr/>
        </p:nvSpPr>
        <p:spPr>
          <a:xfrm>
            <a:off x="6988192" y="5173675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6" name="Ellipse 105"/>
          <p:cNvSpPr/>
          <p:nvPr/>
        </p:nvSpPr>
        <p:spPr>
          <a:xfrm>
            <a:off x="6916754" y="5316551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5" name="Ellipse 74"/>
          <p:cNvSpPr/>
          <p:nvPr/>
        </p:nvSpPr>
        <p:spPr>
          <a:xfrm>
            <a:off x="3929058" y="6143644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7" name="Ellipse 76"/>
          <p:cNvSpPr/>
          <p:nvPr/>
        </p:nvSpPr>
        <p:spPr>
          <a:xfrm>
            <a:off x="3929058" y="6286520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8" name="Ellipse 77"/>
          <p:cNvSpPr/>
          <p:nvPr/>
        </p:nvSpPr>
        <p:spPr>
          <a:xfrm>
            <a:off x="4071934" y="6215082"/>
            <a:ext cx="71438" cy="71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9" name="Ellipse 78"/>
          <p:cNvSpPr/>
          <p:nvPr/>
        </p:nvSpPr>
        <p:spPr>
          <a:xfrm>
            <a:off x="3929058" y="6429396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Ellipse 79"/>
          <p:cNvSpPr/>
          <p:nvPr/>
        </p:nvSpPr>
        <p:spPr>
          <a:xfrm>
            <a:off x="3929058" y="6572272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Ellipse 82"/>
          <p:cNvSpPr/>
          <p:nvPr/>
        </p:nvSpPr>
        <p:spPr>
          <a:xfrm>
            <a:off x="4071934" y="6500834"/>
            <a:ext cx="71438" cy="71438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9" name="Rechteck 108"/>
          <p:cNvSpPr/>
          <p:nvPr/>
        </p:nvSpPr>
        <p:spPr bwMode="auto">
          <a:xfrm>
            <a:off x="3786182" y="6000768"/>
            <a:ext cx="4500594" cy="785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0" name="Freihandform 109"/>
          <p:cNvSpPr/>
          <p:nvPr/>
        </p:nvSpPr>
        <p:spPr bwMode="auto">
          <a:xfrm>
            <a:off x="4066600" y="4845301"/>
            <a:ext cx="550302" cy="739300"/>
          </a:xfrm>
          <a:custGeom>
            <a:avLst/>
            <a:gdLst>
              <a:gd name="connsiteX0" fmla="*/ 500066 w 500066"/>
              <a:gd name="connsiteY0" fmla="*/ 714380 h 714380"/>
              <a:gd name="connsiteX1" fmla="*/ 111158 w 500066"/>
              <a:gd name="connsiteY1" fmla="*/ 581726 h 714380"/>
              <a:gd name="connsiteX2" fmla="*/ 111159 w 500066"/>
              <a:gd name="connsiteY2" fmla="*/ 132653 h 714380"/>
              <a:gd name="connsiteX3" fmla="*/ 500067 w 500066"/>
              <a:gd name="connsiteY3" fmla="*/ 0 h 714380"/>
              <a:gd name="connsiteX4" fmla="*/ 500068 w 500066"/>
              <a:gd name="connsiteY4" fmla="*/ 714381 h 714380"/>
              <a:gd name="connsiteX5" fmla="*/ 500066 w 500066"/>
              <a:gd name="connsiteY5" fmla="*/ 714380 h 714380"/>
              <a:gd name="connsiteX0" fmla="*/ 537118 w 537120"/>
              <a:gd name="connsiteY0" fmla="*/ 726840 h 726841"/>
              <a:gd name="connsiteX1" fmla="*/ 148210 w 537120"/>
              <a:gd name="connsiteY1" fmla="*/ 594186 h 726841"/>
              <a:gd name="connsiteX2" fmla="*/ 179928 w 537120"/>
              <a:gd name="connsiteY2" fmla="*/ 83898 h 726841"/>
              <a:gd name="connsiteX3" fmla="*/ 537119 w 537120"/>
              <a:gd name="connsiteY3" fmla="*/ 12460 h 726841"/>
              <a:gd name="connsiteX4" fmla="*/ 537120 w 537120"/>
              <a:gd name="connsiteY4" fmla="*/ 726841 h 726841"/>
              <a:gd name="connsiteX5" fmla="*/ 537118 w 537120"/>
              <a:gd name="connsiteY5" fmla="*/ 726840 h 726841"/>
              <a:gd name="connsiteX0" fmla="*/ 505401 w 505403"/>
              <a:gd name="connsiteY0" fmla="*/ 726840 h 739300"/>
              <a:gd name="connsiteX1" fmla="*/ 148211 w 505403"/>
              <a:gd name="connsiteY1" fmla="*/ 655402 h 739300"/>
              <a:gd name="connsiteX2" fmla="*/ 148211 w 505403"/>
              <a:gd name="connsiteY2" fmla="*/ 83898 h 739300"/>
              <a:gd name="connsiteX3" fmla="*/ 505402 w 505403"/>
              <a:gd name="connsiteY3" fmla="*/ 12460 h 739300"/>
              <a:gd name="connsiteX4" fmla="*/ 505403 w 505403"/>
              <a:gd name="connsiteY4" fmla="*/ 726841 h 739300"/>
              <a:gd name="connsiteX5" fmla="*/ 505401 w 505403"/>
              <a:gd name="connsiteY5" fmla="*/ 726840 h 739300"/>
              <a:gd name="connsiteX0" fmla="*/ 505401 w 505403"/>
              <a:gd name="connsiteY0" fmla="*/ 726839 h 739300"/>
              <a:gd name="connsiteX1" fmla="*/ 148211 w 505403"/>
              <a:gd name="connsiteY1" fmla="*/ 655402 h 739300"/>
              <a:gd name="connsiteX2" fmla="*/ 148211 w 505403"/>
              <a:gd name="connsiteY2" fmla="*/ 83898 h 739300"/>
              <a:gd name="connsiteX3" fmla="*/ 505402 w 505403"/>
              <a:gd name="connsiteY3" fmla="*/ 12460 h 739300"/>
              <a:gd name="connsiteX4" fmla="*/ 505403 w 505403"/>
              <a:gd name="connsiteY4" fmla="*/ 726841 h 739300"/>
              <a:gd name="connsiteX5" fmla="*/ 505401 w 505403"/>
              <a:gd name="connsiteY5" fmla="*/ 726839 h 739300"/>
              <a:gd name="connsiteX0" fmla="*/ 505401 w 505403"/>
              <a:gd name="connsiteY0" fmla="*/ 726839 h 739300"/>
              <a:gd name="connsiteX1" fmla="*/ 148211 w 505403"/>
              <a:gd name="connsiteY1" fmla="*/ 655402 h 739300"/>
              <a:gd name="connsiteX2" fmla="*/ 148211 w 505403"/>
              <a:gd name="connsiteY2" fmla="*/ 83898 h 739300"/>
              <a:gd name="connsiteX3" fmla="*/ 505401 w 505403"/>
              <a:gd name="connsiteY3" fmla="*/ 12459 h 739300"/>
              <a:gd name="connsiteX4" fmla="*/ 505403 w 505403"/>
              <a:gd name="connsiteY4" fmla="*/ 726841 h 739300"/>
              <a:gd name="connsiteX5" fmla="*/ 505401 w 505403"/>
              <a:gd name="connsiteY5" fmla="*/ 726839 h 739300"/>
              <a:gd name="connsiteX0" fmla="*/ 505401 w 505403"/>
              <a:gd name="connsiteY0" fmla="*/ 726839 h 739300"/>
              <a:gd name="connsiteX1" fmla="*/ 148211 w 505403"/>
              <a:gd name="connsiteY1" fmla="*/ 655402 h 739300"/>
              <a:gd name="connsiteX2" fmla="*/ 148211 w 505403"/>
              <a:gd name="connsiteY2" fmla="*/ 83898 h 739300"/>
              <a:gd name="connsiteX3" fmla="*/ 505401 w 505403"/>
              <a:gd name="connsiteY3" fmla="*/ 12459 h 739300"/>
              <a:gd name="connsiteX4" fmla="*/ 505403 w 505403"/>
              <a:gd name="connsiteY4" fmla="*/ 726841 h 739300"/>
              <a:gd name="connsiteX5" fmla="*/ 505401 w 505403"/>
              <a:gd name="connsiteY5" fmla="*/ 726839 h 739300"/>
              <a:gd name="connsiteX0" fmla="*/ 505401 w 538720"/>
              <a:gd name="connsiteY0" fmla="*/ 726839 h 739300"/>
              <a:gd name="connsiteX1" fmla="*/ 148211 w 538720"/>
              <a:gd name="connsiteY1" fmla="*/ 655402 h 739300"/>
              <a:gd name="connsiteX2" fmla="*/ 148211 w 538720"/>
              <a:gd name="connsiteY2" fmla="*/ 83898 h 739300"/>
              <a:gd name="connsiteX3" fmla="*/ 505401 w 538720"/>
              <a:gd name="connsiteY3" fmla="*/ 12459 h 739300"/>
              <a:gd name="connsiteX4" fmla="*/ 348124 w 538720"/>
              <a:gd name="connsiteY4" fmla="*/ 352149 h 739300"/>
              <a:gd name="connsiteX5" fmla="*/ 505403 w 538720"/>
              <a:gd name="connsiteY5" fmla="*/ 726841 h 739300"/>
              <a:gd name="connsiteX6" fmla="*/ 505401 w 538720"/>
              <a:gd name="connsiteY6" fmla="*/ 726839 h 739300"/>
              <a:gd name="connsiteX0" fmla="*/ 505401 w 538720"/>
              <a:gd name="connsiteY0" fmla="*/ 726839 h 739300"/>
              <a:gd name="connsiteX1" fmla="*/ 148211 w 538720"/>
              <a:gd name="connsiteY1" fmla="*/ 655402 h 739300"/>
              <a:gd name="connsiteX2" fmla="*/ 148211 w 538720"/>
              <a:gd name="connsiteY2" fmla="*/ 83898 h 739300"/>
              <a:gd name="connsiteX3" fmla="*/ 505401 w 538720"/>
              <a:gd name="connsiteY3" fmla="*/ 12459 h 739300"/>
              <a:gd name="connsiteX4" fmla="*/ 362524 w 538720"/>
              <a:gd name="connsiteY4" fmla="*/ 369649 h 739300"/>
              <a:gd name="connsiteX5" fmla="*/ 505403 w 538720"/>
              <a:gd name="connsiteY5" fmla="*/ 726841 h 739300"/>
              <a:gd name="connsiteX6" fmla="*/ 505401 w 538720"/>
              <a:gd name="connsiteY6" fmla="*/ 726839 h 739300"/>
              <a:gd name="connsiteX0" fmla="*/ 505400 w 538720"/>
              <a:gd name="connsiteY0" fmla="*/ 726839 h 739300"/>
              <a:gd name="connsiteX1" fmla="*/ 148211 w 538720"/>
              <a:gd name="connsiteY1" fmla="*/ 655402 h 739300"/>
              <a:gd name="connsiteX2" fmla="*/ 148211 w 538720"/>
              <a:gd name="connsiteY2" fmla="*/ 83898 h 739300"/>
              <a:gd name="connsiteX3" fmla="*/ 505401 w 538720"/>
              <a:gd name="connsiteY3" fmla="*/ 12459 h 739300"/>
              <a:gd name="connsiteX4" fmla="*/ 362524 w 538720"/>
              <a:gd name="connsiteY4" fmla="*/ 369649 h 739300"/>
              <a:gd name="connsiteX5" fmla="*/ 505403 w 538720"/>
              <a:gd name="connsiteY5" fmla="*/ 726841 h 739300"/>
              <a:gd name="connsiteX6" fmla="*/ 505400 w 538720"/>
              <a:gd name="connsiteY6" fmla="*/ 726839 h 739300"/>
              <a:gd name="connsiteX0" fmla="*/ 505400 w 538720"/>
              <a:gd name="connsiteY0" fmla="*/ 726839 h 739300"/>
              <a:gd name="connsiteX1" fmla="*/ 148211 w 538720"/>
              <a:gd name="connsiteY1" fmla="*/ 655402 h 739300"/>
              <a:gd name="connsiteX2" fmla="*/ 148211 w 538720"/>
              <a:gd name="connsiteY2" fmla="*/ 83898 h 739300"/>
              <a:gd name="connsiteX3" fmla="*/ 505401 w 538720"/>
              <a:gd name="connsiteY3" fmla="*/ 12459 h 739300"/>
              <a:gd name="connsiteX4" fmla="*/ 291086 w 538720"/>
              <a:gd name="connsiteY4" fmla="*/ 369649 h 739300"/>
              <a:gd name="connsiteX5" fmla="*/ 505403 w 538720"/>
              <a:gd name="connsiteY5" fmla="*/ 726841 h 739300"/>
              <a:gd name="connsiteX6" fmla="*/ 505400 w 538720"/>
              <a:gd name="connsiteY6" fmla="*/ 726839 h 739300"/>
              <a:gd name="connsiteX0" fmla="*/ 505400 w 550302"/>
              <a:gd name="connsiteY0" fmla="*/ 726839 h 739300"/>
              <a:gd name="connsiteX1" fmla="*/ 148211 w 550302"/>
              <a:gd name="connsiteY1" fmla="*/ 655402 h 739300"/>
              <a:gd name="connsiteX2" fmla="*/ 148211 w 550302"/>
              <a:gd name="connsiteY2" fmla="*/ 83898 h 739300"/>
              <a:gd name="connsiteX3" fmla="*/ 505401 w 550302"/>
              <a:gd name="connsiteY3" fmla="*/ 12459 h 739300"/>
              <a:gd name="connsiteX4" fmla="*/ 417618 w 550302"/>
              <a:gd name="connsiteY4" fmla="*/ 161953 h 739300"/>
              <a:gd name="connsiteX5" fmla="*/ 291086 w 550302"/>
              <a:gd name="connsiteY5" fmla="*/ 369649 h 739300"/>
              <a:gd name="connsiteX6" fmla="*/ 505403 w 550302"/>
              <a:gd name="connsiteY6" fmla="*/ 726841 h 739300"/>
              <a:gd name="connsiteX7" fmla="*/ 505400 w 550302"/>
              <a:gd name="connsiteY7" fmla="*/ 726839 h 739300"/>
              <a:gd name="connsiteX0" fmla="*/ 505400 w 550302"/>
              <a:gd name="connsiteY0" fmla="*/ 726839 h 739300"/>
              <a:gd name="connsiteX1" fmla="*/ 148211 w 550302"/>
              <a:gd name="connsiteY1" fmla="*/ 655402 h 739300"/>
              <a:gd name="connsiteX2" fmla="*/ 148211 w 550302"/>
              <a:gd name="connsiteY2" fmla="*/ 83898 h 739300"/>
              <a:gd name="connsiteX3" fmla="*/ 505401 w 550302"/>
              <a:gd name="connsiteY3" fmla="*/ 12459 h 739300"/>
              <a:gd name="connsiteX4" fmla="*/ 362524 w 550302"/>
              <a:gd name="connsiteY4" fmla="*/ 155335 h 739300"/>
              <a:gd name="connsiteX5" fmla="*/ 291086 w 550302"/>
              <a:gd name="connsiteY5" fmla="*/ 369649 h 739300"/>
              <a:gd name="connsiteX6" fmla="*/ 505403 w 550302"/>
              <a:gd name="connsiteY6" fmla="*/ 726841 h 739300"/>
              <a:gd name="connsiteX7" fmla="*/ 505400 w 550302"/>
              <a:gd name="connsiteY7" fmla="*/ 726839 h 739300"/>
              <a:gd name="connsiteX0" fmla="*/ 505400 w 550302"/>
              <a:gd name="connsiteY0" fmla="*/ 726839 h 739300"/>
              <a:gd name="connsiteX1" fmla="*/ 148211 w 550302"/>
              <a:gd name="connsiteY1" fmla="*/ 655402 h 739300"/>
              <a:gd name="connsiteX2" fmla="*/ 148211 w 550302"/>
              <a:gd name="connsiteY2" fmla="*/ 83898 h 739300"/>
              <a:gd name="connsiteX3" fmla="*/ 505401 w 550302"/>
              <a:gd name="connsiteY3" fmla="*/ 12459 h 739300"/>
              <a:gd name="connsiteX4" fmla="*/ 362524 w 550302"/>
              <a:gd name="connsiteY4" fmla="*/ 155335 h 739300"/>
              <a:gd name="connsiteX5" fmla="*/ 291086 w 550302"/>
              <a:gd name="connsiteY5" fmla="*/ 369649 h 739300"/>
              <a:gd name="connsiteX6" fmla="*/ 377384 w 550302"/>
              <a:gd name="connsiteY6" fmla="*/ 538686 h 739300"/>
              <a:gd name="connsiteX7" fmla="*/ 505403 w 550302"/>
              <a:gd name="connsiteY7" fmla="*/ 726841 h 739300"/>
              <a:gd name="connsiteX8" fmla="*/ 505400 w 550302"/>
              <a:gd name="connsiteY8" fmla="*/ 726839 h 739300"/>
              <a:gd name="connsiteX0" fmla="*/ 505400 w 550302"/>
              <a:gd name="connsiteY0" fmla="*/ 726839 h 739300"/>
              <a:gd name="connsiteX1" fmla="*/ 148211 w 550302"/>
              <a:gd name="connsiteY1" fmla="*/ 655402 h 739300"/>
              <a:gd name="connsiteX2" fmla="*/ 148211 w 550302"/>
              <a:gd name="connsiteY2" fmla="*/ 83898 h 739300"/>
              <a:gd name="connsiteX3" fmla="*/ 505401 w 550302"/>
              <a:gd name="connsiteY3" fmla="*/ 12459 h 739300"/>
              <a:gd name="connsiteX4" fmla="*/ 362524 w 550302"/>
              <a:gd name="connsiteY4" fmla="*/ 155335 h 739300"/>
              <a:gd name="connsiteX5" fmla="*/ 291086 w 550302"/>
              <a:gd name="connsiteY5" fmla="*/ 369649 h 739300"/>
              <a:gd name="connsiteX6" fmla="*/ 362524 w 550302"/>
              <a:gd name="connsiteY6" fmla="*/ 583963 h 739300"/>
              <a:gd name="connsiteX7" fmla="*/ 505403 w 550302"/>
              <a:gd name="connsiteY7" fmla="*/ 726841 h 739300"/>
              <a:gd name="connsiteX8" fmla="*/ 505400 w 550302"/>
              <a:gd name="connsiteY8" fmla="*/ 726839 h 739300"/>
              <a:gd name="connsiteX0" fmla="*/ 505400 w 550302"/>
              <a:gd name="connsiteY0" fmla="*/ 726839 h 739300"/>
              <a:gd name="connsiteX1" fmla="*/ 148211 w 550302"/>
              <a:gd name="connsiteY1" fmla="*/ 655402 h 739300"/>
              <a:gd name="connsiteX2" fmla="*/ 148211 w 550302"/>
              <a:gd name="connsiteY2" fmla="*/ 83898 h 739300"/>
              <a:gd name="connsiteX3" fmla="*/ 505401 w 550302"/>
              <a:gd name="connsiteY3" fmla="*/ 12459 h 739300"/>
              <a:gd name="connsiteX4" fmla="*/ 362524 w 550302"/>
              <a:gd name="connsiteY4" fmla="*/ 155335 h 739300"/>
              <a:gd name="connsiteX5" fmla="*/ 291086 w 550302"/>
              <a:gd name="connsiteY5" fmla="*/ 369649 h 739300"/>
              <a:gd name="connsiteX6" fmla="*/ 362524 w 550302"/>
              <a:gd name="connsiteY6" fmla="*/ 583963 h 739300"/>
              <a:gd name="connsiteX7" fmla="*/ 505403 w 550302"/>
              <a:gd name="connsiteY7" fmla="*/ 726841 h 739300"/>
              <a:gd name="connsiteX8" fmla="*/ 505400 w 550302"/>
              <a:gd name="connsiteY8" fmla="*/ 726839 h 73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302" h="739300">
                <a:moveTo>
                  <a:pt x="505400" y="726839"/>
                </a:moveTo>
                <a:cubicBezTo>
                  <a:pt x="354371" y="726839"/>
                  <a:pt x="243150" y="739300"/>
                  <a:pt x="148211" y="655402"/>
                </a:cubicBezTo>
                <a:cubicBezTo>
                  <a:pt x="1" y="524428"/>
                  <a:pt x="0" y="214872"/>
                  <a:pt x="148211" y="83898"/>
                </a:cubicBezTo>
                <a:cubicBezTo>
                  <a:pt x="243151" y="0"/>
                  <a:pt x="354372" y="12459"/>
                  <a:pt x="505401" y="12459"/>
                </a:cubicBezTo>
                <a:cubicBezTo>
                  <a:pt x="550302" y="25468"/>
                  <a:pt x="398243" y="95803"/>
                  <a:pt x="362524" y="155335"/>
                </a:cubicBezTo>
                <a:cubicBezTo>
                  <a:pt x="326805" y="214867"/>
                  <a:pt x="291086" y="298211"/>
                  <a:pt x="291086" y="369649"/>
                </a:cubicBezTo>
                <a:cubicBezTo>
                  <a:pt x="291086" y="441087"/>
                  <a:pt x="326805" y="524431"/>
                  <a:pt x="362524" y="583963"/>
                </a:cubicBezTo>
                <a:cubicBezTo>
                  <a:pt x="398244" y="643495"/>
                  <a:pt x="484067" y="695482"/>
                  <a:pt x="505403" y="726841"/>
                </a:cubicBezTo>
                <a:cubicBezTo>
                  <a:pt x="505402" y="726841"/>
                  <a:pt x="505401" y="726839"/>
                  <a:pt x="505400" y="726839"/>
                </a:cubicBezTo>
                <a:close/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1" name="Nach unten gekrümmter Pfeil 110"/>
          <p:cNvSpPr/>
          <p:nvPr/>
        </p:nvSpPr>
        <p:spPr>
          <a:xfrm>
            <a:off x="4218468" y="4561034"/>
            <a:ext cx="785818" cy="285752"/>
          </a:xfrm>
          <a:prstGeom prst="curvedDownArrow">
            <a:avLst>
              <a:gd name="adj1" fmla="val 28994"/>
              <a:gd name="adj2" fmla="val 111547"/>
              <a:gd name="adj3" fmla="val 6580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 u="sng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2857488" y="4467533"/>
            <a:ext cx="138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200" b="1" i="1" dirty="0" smtClean="0">
                <a:latin typeface="Myriad Roman"/>
              </a:rPr>
              <a:t>In-</a:t>
            </a:r>
            <a:r>
              <a:rPr lang="de-AT" sz="1200" b="1" i="1" dirty="0" err="1" smtClean="0">
                <a:latin typeface="Myriad Roman"/>
              </a:rPr>
              <a:t>place</a:t>
            </a:r>
            <a:r>
              <a:rPr lang="de-AT" sz="1200" b="1" i="1" dirty="0" smtClean="0">
                <a:latin typeface="Myriad Roman"/>
              </a:rPr>
              <a:t> </a:t>
            </a:r>
            <a:r>
              <a:rPr lang="de-AT" sz="1200" b="1" i="1" dirty="0" err="1" smtClean="0">
                <a:latin typeface="Myriad Roman"/>
              </a:rPr>
              <a:t>Trafo</a:t>
            </a:r>
            <a:endParaRPr lang="de-AT" sz="1200" b="1" i="1" dirty="0" smtClean="0">
              <a:latin typeface="Myriad Roman"/>
            </a:endParaRPr>
          </a:p>
          <a:p>
            <a:pPr algn="r"/>
            <a:r>
              <a:rPr lang="de-DE" sz="1200" b="1" i="1" dirty="0" err="1" smtClean="0">
                <a:latin typeface="Myriad Roman"/>
              </a:rPr>
              <a:t>for</a:t>
            </a:r>
            <a:r>
              <a:rPr lang="de-DE" sz="1200" b="1" i="1" dirty="0" smtClean="0">
                <a:latin typeface="Myriad Roman"/>
              </a:rPr>
              <a:t> </a:t>
            </a:r>
            <a:r>
              <a:rPr lang="de-DE" sz="1200" b="1" i="1" dirty="0" err="1" smtClean="0">
                <a:latin typeface="Myriad Roman"/>
              </a:rPr>
              <a:t>co-evolution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113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4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5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6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117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7" name="Gruppieren 106"/>
          <p:cNvGrpSpPr/>
          <p:nvPr/>
        </p:nvGrpSpPr>
        <p:grpSpPr>
          <a:xfrm>
            <a:off x="477169" y="1124744"/>
            <a:ext cx="8101744" cy="4572032"/>
            <a:chOff x="642910" y="1071546"/>
            <a:chExt cx="8101744" cy="4572032"/>
          </a:xfrm>
        </p:grpSpPr>
        <p:sp>
          <p:nvSpPr>
            <p:cNvPr id="108" name="Rechteck 107"/>
            <p:cNvSpPr/>
            <p:nvPr/>
          </p:nvSpPr>
          <p:spPr bwMode="auto">
            <a:xfrm>
              <a:off x="642910" y="1071546"/>
              <a:ext cx="8101744" cy="457203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118" name="Gruppieren 11"/>
            <p:cNvGrpSpPr/>
            <p:nvPr/>
          </p:nvGrpSpPr>
          <p:grpSpPr>
            <a:xfrm>
              <a:off x="1316588" y="1500174"/>
              <a:ext cx="1476000" cy="785818"/>
              <a:chOff x="2143108" y="1643050"/>
              <a:chExt cx="1476000" cy="785818"/>
            </a:xfrm>
          </p:grpSpPr>
          <p:sp>
            <p:nvSpPr>
              <p:cNvPr id="22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24" name="Rechteck 22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25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19" name="Gruppieren 12"/>
            <p:cNvGrpSpPr/>
            <p:nvPr/>
          </p:nvGrpSpPr>
          <p:grpSpPr>
            <a:xfrm>
              <a:off x="3816918" y="1222106"/>
              <a:ext cx="1476000" cy="785818"/>
              <a:chOff x="2143108" y="1643050"/>
              <a:chExt cx="1476000" cy="785818"/>
            </a:xfrm>
          </p:grpSpPr>
          <p:sp>
            <p:nvSpPr>
              <p:cNvPr id="22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21" name="Rechteck 220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22" name="Rechteck 221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20" name="Gruppieren 17"/>
            <p:cNvGrpSpPr/>
            <p:nvPr/>
          </p:nvGrpSpPr>
          <p:grpSpPr>
            <a:xfrm>
              <a:off x="3816918" y="2285992"/>
              <a:ext cx="1476000" cy="785818"/>
              <a:chOff x="2143108" y="1643050"/>
              <a:chExt cx="1476000" cy="785818"/>
            </a:xfrm>
          </p:grpSpPr>
          <p:sp>
            <p:nvSpPr>
              <p:cNvPr id="21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18" name="Rechteck 21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9" name="Rechteck 218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25" name="Gruppieren 31"/>
            <p:cNvGrpSpPr/>
            <p:nvPr/>
          </p:nvGrpSpPr>
          <p:grpSpPr>
            <a:xfrm>
              <a:off x="6603000" y="1214422"/>
              <a:ext cx="1476000" cy="928694"/>
              <a:chOff x="2143108" y="1643050"/>
              <a:chExt cx="1476000" cy="928694"/>
            </a:xfrm>
          </p:grpSpPr>
          <p:sp>
            <p:nvSpPr>
              <p:cNvPr id="21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15" name="Rechteck 21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6" name="Rechteck 215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26" name="Gruppieren 35"/>
            <p:cNvGrpSpPr/>
            <p:nvPr/>
          </p:nvGrpSpPr>
          <p:grpSpPr>
            <a:xfrm>
              <a:off x="6603000" y="2571744"/>
              <a:ext cx="1476000" cy="928694"/>
              <a:chOff x="2143108" y="1643050"/>
              <a:chExt cx="1476000" cy="928694"/>
            </a:xfrm>
          </p:grpSpPr>
          <p:sp>
            <p:nvSpPr>
              <p:cNvPr id="21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12" name="Rechteck 211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3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27" name="Form 39"/>
            <p:cNvCxnSpPr>
              <a:stCxn id="134" idx="2"/>
              <a:endCxn id="133" idx="0"/>
            </p:cNvCxnSpPr>
            <p:nvPr/>
          </p:nvCxnSpPr>
          <p:spPr>
            <a:xfrm rot="5400000">
              <a:off x="7314679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Form 39"/>
            <p:cNvCxnSpPr>
              <a:stCxn id="131" idx="0"/>
              <a:endCxn id="132" idx="2"/>
            </p:cNvCxnSpPr>
            <p:nvPr/>
          </p:nvCxnSpPr>
          <p:spPr>
            <a:xfrm rot="5400000" flipH="1" flipV="1">
              <a:off x="6814613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 Box 43"/>
            <p:cNvSpPr txBox="1">
              <a:spLocks noChangeArrowheads="1"/>
            </p:cNvSpPr>
            <p:nvPr/>
          </p:nvSpPr>
          <p:spPr bwMode="auto">
            <a:xfrm>
              <a:off x="7429520" y="2310134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30" name="Text Box 43"/>
            <p:cNvSpPr txBox="1">
              <a:spLocks noChangeArrowheads="1"/>
            </p:cNvSpPr>
            <p:nvPr/>
          </p:nvSpPr>
          <p:spPr bwMode="auto">
            <a:xfrm>
              <a:off x="6294196" y="2143116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31" name="Rechteck 130"/>
            <p:cNvSpPr/>
            <p:nvPr/>
          </p:nvSpPr>
          <p:spPr bwMode="auto">
            <a:xfrm>
              <a:off x="6960190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2" name="Rechteck 131"/>
            <p:cNvSpPr/>
            <p:nvPr/>
          </p:nvSpPr>
          <p:spPr bwMode="auto">
            <a:xfrm>
              <a:off x="6960190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3" name="Rechteck 132"/>
            <p:cNvSpPr/>
            <p:nvPr/>
          </p:nvSpPr>
          <p:spPr bwMode="auto">
            <a:xfrm>
              <a:off x="7460256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4" name="Rechteck 133"/>
            <p:cNvSpPr/>
            <p:nvPr/>
          </p:nvSpPr>
          <p:spPr bwMode="auto">
            <a:xfrm>
              <a:off x="7460256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5" name="Rechteck 134"/>
            <p:cNvSpPr/>
            <p:nvPr/>
          </p:nvSpPr>
          <p:spPr bwMode="auto">
            <a:xfrm>
              <a:off x="265085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36" name="Rechteck 135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>
              <a:off x="5143504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>
              <a:off x="6603000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39" name="Form 39"/>
            <p:cNvCxnSpPr>
              <a:stCxn id="137" idx="3"/>
              <a:endCxn id="138" idx="1"/>
            </p:cNvCxnSpPr>
            <p:nvPr/>
          </p:nvCxnSpPr>
          <p:spPr>
            <a:xfrm>
              <a:off x="5286380" y="1571612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 Box 43"/>
            <p:cNvSpPr txBox="1">
              <a:spLocks noChangeArrowheads="1"/>
            </p:cNvSpPr>
            <p:nvPr/>
          </p:nvSpPr>
          <p:spPr bwMode="auto">
            <a:xfrm>
              <a:off x="5643570" y="133424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5158872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6603000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3" name="Form 39"/>
            <p:cNvCxnSpPr>
              <a:stCxn id="141" idx="3"/>
              <a:endCxn id="142" idx="1"/>
            </p:cNvCxnSpPr>
            <p:nvPr/>
          </p:nvCxnSpPr>
          <p:spPr>
            <a:xfrm>
              <a:off x="5301748" y="2967354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 Box 43"/>
            <p:cNvSpPr txBox="1">
              <a:spLocks noChangeArrowheads="1"/>
            </p:cNvSpPr>
            <p:nvPr/>
          </p:nvSpPr>
          <p:spPr bwMode="auto">
            <a:xfrm>
              <a:off x="5715008" y="273767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45" name="Rechteck 144"/>
            <p:cNvSpPr/>
            <p:nvPr/>
          </p:nvSpPr>
          <p:spPr bwMode="auto">
            <a:xfrm>
              <a:off x="660300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5151188" y="18089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9" name="Rechteck 148"/>
            <p:cNvSpPr/>
            <p:nvPr/>
          </p:nvSpPr>
          <p:spPr bwMode="auto">
            <a:xfrm>
              <a:off x="6603000" y="171448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0" name="Rechteck 149"/>
            <p:cNvSpPr/>
            <p:nvPr/>
          </p:nvSpPr>
          <p:spPr bwMode="auto">
            <a:xfrm>
              <a:off x="5133538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209" name="Rechteck 208"/>
            <p:cNvSpPr/>
            <p:nvPr/>
          </p:nvSpPr>
          <p:spPr>
            <a:xfrm>
              <a:off x="1296258" y="4138527"/>
              <a:ext cx="214314" cy="142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6" name="Rechteck 205"/>
            <p:cNvSpPr/>
            <p:nvPr/>
          </p:nvSpPr>
          <p:spPr>
            <a:xfrm>
              <a:off x="2930502" y="4138527"/>
              <a:ext cx="214314" cy="142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5" name="Rechteck 154"/>
            <p:cNvSpPr/>
            <p:nvPr/>
          </p:nvSpPr>
          <p:spPr bwMode="auto">
            <a:xfrm>
              <a:off x="1673778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6" name="Rechteck 155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1" name="Textfeld 160"/>
            <p:cNvSpPr txBox="1"/>
            <p:nvPr/>
          </p:nvSpPr>
          <p:spPr>
            <a:xfrm>
              <a:off x="4459334" y="5274246"/>
              <a:ext cx="4262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smtClean="0">
                  <a:latin typeface="+mj-lt"/>
                </a:rPr>
                <a:t>Model </a:t>
              </a:r>
              <a:r>
                <a:rPr lang="en-GB" sz="1800" b="1" smtClean="0">
                  <a:latin typeface="+mj-lt"/>
                </a:rPr>
                <a:t>after </a:t>
              </a:r>
              <a:r>
                <a:rPr lang="en-GB" sz="1800" b="1" smtClean="0">
                  <a:latin typeface="+mj-lt"/>
                </a:rPr>
                <a:t>c</a:t>
              </a:r>
              <a:r>
                <a:rPr lang="en-GB" sz="1800" b="1" smtClean="0">
                  <a:latin typeface="+mj-lt"/>
                </a:rPr>
                <a:t>heck-out </a:t>
              </a:r>
              <a:r>
                <a:rPr lang="en-GB" sz="1800" b="1" smtClean="0">
                  <a:latin typeface="+mj-lt"/>
                </a:rPr>
                <a:t>transformation</a:t>
              </a:r>
              <a:endParaRPr lang="en-GB" sz="1800" b="1">
                <a:latin typeface="+mj-lt"/>
              </a:endParaRPr>
            </a:p>
          </p:txBody>
        </p:sp>
        <p:grpSp>
          <p:nvGrpSpPr>
            <p:cNvPr id="162" name="Gruppieren 128"/>
            <p:cNvGrpSpPr/>
            <p:nvPr/>
          </p:nvGrpSpPr>
          <p:grpSpPr>
            <a:xfrm>
              <a:off x="4601250" y="4143380"/>
              <a:ext cx="1714512" cy="571504"/>
              <a:chOff x="2143108" y="1643050"/>
              <a:chExt cx="1714512" cy="571504"/>
            </a:xfrm>
          </p:grpSpPr>
          <p:sp>
            <p:nvSpPr>
              <p:cNvPr id="20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4" name="Rechteck 203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163" name="Gruppieren 132"/>
            <p:cNvGrpSpPr/>
            <p:nvPr/>
          </p:nvGrpSpPr>
          <p:grpSpPr>
            <a:xfrm>
              <a:off x="6387200" y="4143380"/>
              <a:ext cx="1714512" cy="571504"/>
              <a:chOff x="2143108" y="1643050"/>
              <a:chExt cx="1714512" cy="571504"/>
            </a:xfrm>
          </p:grpSpPr>
          <p:sp>
            <p:nvSpPr>
              <p:cNvPr id="201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2" name="Rechteck 20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164" name="Form 39"/>
            <p:cNvCxnSpPr>
              <a:stCxn id="172" idx="0"/>
              <a:endCxn id="173" idx="1"/>
            </p:cNvCxnSpPr>
            <p:nvPr/>
          </p:nvCxnSpPr>
          <p:spPr>
            <a:xfrm rot="5400000" flipH="1" flipV="1">
              <a:off x="5958572" y="3500438"/>
              <a:ext cx="785818" cy="500066"/>
            </a:xfrm>
            <a:prstGeom prst="bentConnector2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hteck 164"/>
            <p:cNvSpPr/>
            <p:nvPr/>
          </p:nvSpPr>
          <p:spPr bwMode="auto">
            <a:xfrm>
              <a:off x="7948870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6" name="Rechteck 165"/>
            <p:cNvSpPr/>
            <p:nvPr/>
          </p:nvSpPr>
          <p:spPr bwMode="auto">
            <a:xfrm>
              <a:off x="7958836" y="44852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7" name="Rechteck 166"/>
            <p:cNvSpPr/>
            <p:nvPr/>
          </p:nvSpPr>
          <p:spPr bwMode="auto">
            <a:xfrm>
              <a:off x="7935784" y="30003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8" name="Rechteck 167"/>
            <p:cNvSpPr/>
            <p:nvPr/>
          </p:nvSpPr>
          <p:spPr bwMode="auto">
            <a:xfrm>
              <a:off x="7928100" y="16584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69" name="Form 39"/>
            <p:cNvCxnSpPr>
              <a:stCxn id="165" idx="3"/>
              <a:endCxn id="167" idx="3"/>
            </p:cNvCxnSpPr>
            <p:nvPr/>
          </p:nvCxnSpPr>
          <p:spPr>
            <a:xfrm flipH="1" flipV="1">
              <a:off x="8078660" y="3071810"/>
              <a:ext cx="13086" cy="1214446"/>
            </a:xfrm>
            <a:prstGeom prst="bentConnector3">
              <a:avLst>
                <a:gd name="adj1" fmla="val -1746905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Form 39"/>
            <p:cNvCxnSpPr>
              <a:stCxn id="166" idx="3"/>
              <a:endCxn id="168" idx="3"/>
            </p:cNvCxnSpPr>
            <p:nvPr/>
          </p:nvCxnSpPr>
          <p:spPr>
            <a:xfrm flipH="1" flipV="1">
              <a:off x="8070976" y="1729856"/>
              <a:ext cx="30736" cy="2826784"/>
            </a:xfrm>
            <a:prstGeom prst="bentConnector3">
              <a:avLst>
                <a:gd name="adj1" fmla="val -1618757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hteck 170"/>
            <p:cNvSpPr/>
            <p:nvPr/>
          </p:nvSpPr>
          <p:spPr bwMode="auto">
            <a:xfrm>
              <a:off x="5744258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72" name="Rechteck 171"/>
            <p:cNvSpPr/>
            <p:nvPr/>
          </p:nvSpPr>
          <p:spPr bwMode="auto">
            <a:xfrm>
              <a:off x="6030010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73" name="Rechteck 172"/>
            <p:cNvSpPr/>
            <p:nvPr/>
          </p:nvSpPr>
          <p:spPr bwMode="auto">
            <a:xfrm>
              <a:off x="6601514" y="328612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74" name="Rechteck 173"/>
            <p:cNvSpPr/>
            <p:nvPr/>
          </p:nvSpPr>
          <p:spPr bwMode="auto">
            <a:xfrm>
              <a:off x="6601514" y="19288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75" name="Form 39"/>
            <p:cNvCxnSpPr>
              <a:stCxn id="171" idx="0"/>
              <a:endCxn id="174" idx="1"/>
            </p:cNvCxnSpPr>
            <p:nvPr/>
          </p:nvCxnSpPr>
          <p:spPr>
            <a:xfrm rot="5400000" flipH="1" flipV="1">
              <a:off x="5137035" y="2678901"/>
              <a:ext cx="2143140" cy="785818"/>
            </a:xfrm>
            <a:prstGeom prst="bentConnector2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 Box 43"/>
            <p:cNvSpPr txBox="1">
              <a:spLocks noChangeArrowheads="1"/>
            </p:cNvSpPr>
            <p:nvPr/>
          </p:nvSpPr>
          <p:spPr bwMode="auto">
            <a:xfrm>
              <a:off x="5649768" y="1778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77" name="Text Box 43"/>
            <p:cNvSpPr txBox="1">
              <a:spLocks noChangeArrowheads="1"/>
            </p:cNvSpPr>
            <p:nvPr/>
          </p:nvSpPr>
          <p:spPr bwMode="auto">
            <a:xfrm>
              <a:off x="5843312" y="313556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78" name="Text Box 43"/>
            <p:cNvSpPr txBox="1">
              <a:spLocks noChangeArrowheads="1"/>
            </p:cNvSpPr>
            <p:nvPr/>
          </p:nvSpPr>
          <p:spPr bwMode="auto">
            <a:xfrm>
              <a:off x="7989572" y="1492490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79" name="Text Box 43"/>
            <p:cNvSpPr txBox="1">
              <a:spLocks noChangeArrowheads="1"/>
            </p:cNvSpPr>
            <p:nvPr/>
          </p:nvSpPr>
          <p:spPr bwMode="auto">
            <a:xfrm>
              <a:off x="7989572" y="282447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80" name="Gruppieren 171"/>
            <p:cNvGrpSpPr/>
            <p:nvPr/>
          </p:nvGrpSpPr>
          <p:grpSpPr>
            <a:xfrm>
              <a:off x="1000100" y="4643446"/>
              <a:ext cx="1476000" cy="928694"/>
              <a:chOff x="2143108" y="1643050"/>
              <a:chExt cx="1476000" cy="928694"/>
            </a:xfrm>
          </p:grpSpPr>
          <p:sp>
            <p:nvSpPr>
              <p:cNvPr id="198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I3:Attribute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99" name="Rechteck 198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0" name="Rechteck 199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81" name="Form 125"/>
            <p:cNvCxnSpPr>
              <a:endCxn id="200" idx="1"/>
            </p:cNvCxnSpPr>
            <p:nvPr/>
          </p:nvCxnSpPr>
          <p:spPr>
            <a:xfrm rot="10800000" flipV="1">
              <a:off x="1000100" y="2032117"/>
              <a:ext cx="316488" cy="3214710"/>
            </a:xfrm>
            <a:prstGeom prst="bentConnector3">
              <a:avLst>
                <a:gd name="adj1" fmla="val 172230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 Box 43"/>
            <p:cNvSpPr txBox="1">
              <a:spLocks noChangeArrowheads="1"/>
            </p:cNvSpPr>
            <p:nvPr/>
          </p:nvSpPr>
          <p:spPr bwMode="auto">
            <a:xfrm>
              <a:off x="668244" y="437306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83" name="Gruppieren 171"/>
            <p:cNvGrpSpPr/>
            <p:nvPr/>
          </p:nvGrpSpPr>
          <p:grpSpPr>
            <a:xfrm>
              <a:off x="2714612" y="4643446"/>
              <a:ext cx="1476000" cy="928694"/>
              <a:chOff x="2143108" y="1643050"/>
              <a:chExt cx="1476000" cy="928694"/>
            </a:xfrm>
          </p:grpSpPr>
          <p:sp>
            <p:nvSpPr>
              <p:cNvPr id="195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I4:Attribute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96" name="Rechteck 195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97" name="Rechteck 196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84" name="Form 125"/>
            <p:cNvCxnSpPr>
              <a:stCxn id="186" idx="2"/>
              <a:endCxn id="197" idx="1"/>
            </p:cNvCxnSpPr>
            <p:nvPr/>
          </p:nvCxnSpPr>
          <p:spPr>
            <a:xfrm rot="16200000" flipH="1">
              <a:off x="1155073" y="3687287"/>
              <a:ext cx="2968519" cy="150560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 Box 43"/>
            <p:cNvSpPr txBox="1">
              <a:spLocks noChangeArrowheads="1"/>
            </p:cNvSpPr>
            <p:nvPr/>
          </p:nvSpPr>
          <p:spPr bwMode="auto">
            <a:xfrm>
              <a:off x="2436544" y="4365378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86" name="Rechteck 185"/>
            <p:cNvSpPr/>
            <p:nvPr/>
          </p:nvSpPr>
          <p:spPr bwMode="auto">
            <a:xfrm>
              <a:off x="2492614" y="213543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87" name="Rechteck 186"/>
            <p:cNvSpPr/>
            <p:nvPr/>
          </p:nvSpPr>
          <p:spPr bwMode="auto">
            <a:xfrm>
              <a:off x="2643174" y="17240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8" name="Rechteck 187"/>
            <p:cNvSpPr/>
            <p:nvPr/>
          </p:nvSpPr>
          <p:spPr bwMode="auto">
            <a:xfrm>
              <a:off x="2643174" y="18764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9" name="Rechteck 188"/>
            <p:cNvSpPr/>
            <p:nvPr/>
          </p:nvSpPr>
          <p:spPr bwMode="auto">
            <a:xfrm>
              <a:off x="3826884" y="17221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90" name="Rechteck 189"/>
            <p:cNvSpPr/>
            <p:nvPr/>
          </p:nvSpPr>
          <p:spPr bwMode="auto">
            <a:xfrm>
              <a:off x="3826884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191" name="Form 125"/>
            <p:cNvCxnSpPr>
              <a:stCxn id="190" idx="1"/>
              <a:endCxn id="188" idx="3"/>
            </p:cNvCxnSpPr>
            <p:nvPr/>
          </p:nvCxnSpPr>
          <p:spPr>
            <a:xfrm rot="10800000">
              <a:off x="2786050" y="1947850"/>
              <a:ext cx="1040834" cy="552456"/>
            </a:xfrm>
            <a:prstGeom prst="bentConnector3">
              <a:avLst>
                <a:gd name="adj1" fmla="val 27852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Form 125"/>
            <p:cNvCxnSpPr>
              <a:stCxn id="189" idx="1"/>
              <a:endCxn id="187" idx="3"/>
            </p:cNvCxnSpPr>
            <p:nvPr/>
          </p:nvCxnSpPr>
          <p:spPr>
            <a:xfrm rot="10800000" flipV="1">
              <a:off x="2786050" y="1793610"/>
              <a:ext cx="1040834" cy="184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 Box 43"/>
            <p:cNvSpPr txBox="1">
              <a:spLocks noChangeArrowheads="1"/>
            </p:cNvSpPr>
            <p:nvPr/>
          </p:nvSpPr>
          <p:spPr bwMode="auto">
            <a:xfrm>
              <a:off x="2788332" y="157811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superClass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94" name="Text Box 43"/>
            <p:cNvSpPr txBox="1">
              <a:spLocks noChangeArrowheads="1"/>
            </p:cNvSpPr>
            <p:nvPr/>
          </p:nvSpPr>
          <p:spPr bwMode="auto">
            <a:xfrm>
              <a:off x="2786050" y="174632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superClass</a:t>
              </a:r>
              <a:endParaRPr lang="de-AT" sz="1050" dirty="0">
                <a:latin typeface="Myriad Roma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1" grpId="0" animBg="1"/>
      <p:bldP spid="72" grpId="0"/>
      <p:bldP spid="73" grpId="0" animBg="1"/>
      <p:bldP spid="74" grpId="0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980728"/>
            <a:ext cx="8534280" cy="4877164"/>
          </a:xfrm>
        </p:spPr>
        <p:txBody>
          <a:bodyPr/>
          <a:lstStyle/>
          <a:p>
            <a:r>
              <a:rPr lang="en-GB" dirty="0" smtClean="0"/>
              <a:t>Merge algorithm can be implemented by using an ATL M2M transformation</a:t>
            </a:r>
          </a:p>
          <a:p>
            <a:pPr lvl="1"/>
            <a:r>
              <a:rPr lang="en-GB" sz="2000" dirty="0" smtClean="0"/>
              <a:t>Based on the </a:t>
            </a:r>
            <a:r>
              <a:rPr lang="en-GB" sz="2000" dirty="0" err="1" smtClean="0"/>
              <a:t>Ecore</a:t>
            </a:r>
            <a:r>
              <a:rPr lang="en-GB" sz="2000" dirty="0" smtClean="0"/>
              <a:t> meta-metamodel</a:t>
            </a:r>
          </a:p>
          <a:p>
            <a:pPr lvl="1"/>
            <a:r>
              <a:rPr lang="en-GB" sz="2000" dirty="0" smtClean="0"/>
              <a:t>Automatically generated</a:t>
            </a:r>
          </a:p>
          <a:p>
            <a:pPr marL="287338" lvl="1" indent="-287338">
              <a:buClr>
                <a:schemeClr val="accent1"/>
              </a:buClr>
            </a:pPr>
            <a:r>
              <a:rPr lang="en-GB" sz="2000" dirty="0" smtClean="0">
                <a:solidFill>
                  <a:schemeClr val="tx2"/>
                </a:solidFill>
                <a:ea typeface="+mn-ea"/>
                <a:cs typeface="+mn-cs"/>
              </a:rPr>
              <a:t>In-place transformation rules</a:t>
            </a:r>
          </a:p>
          <a:p>
            <a:pPr lvl="1"/>
            <a:r>
              <a:rPr lang="en-GB" sz="2000" dirty="0" smtClean="0"/>
              <a:t>Restrictions of ATL refinement mode prohibits specification of co-evolution rules</a:t>
            </a:r>
          </a:p>
          <a:p>
            <a:pPr lvl="2"/>
            <a:r>
              <a:rPr lang="en-GB" sz="2000" dirty="0" smtClean="0"/>
              <a:t>No </a:t>
            </a:r>
            <a:r>
              <a:rPr lang="en-GB" sz="2000" dirty="0" err="1" smtClean="0"/>
              <a:t>queryable</a:t>
            </a:r>
            <a:r>
              <a:rPr lang="en-GB" sz="2000" dirty="0" smtClean="0"/>
              <a:t> execution state, no type change,</a:t>
            </a:r>
            <a:br>
              <a:rPr lang="en-GB" sz="2000" dirty="0" smtClean="0"/>
            </a:br>
            <a:r>
              <a:rPr lang="en-GB" sz="2000" dirty="0" smtClean="0"/>
              <a:t>no imperative code</a:t>
            </a:r>
            <a:endParaRPr lang="en-GB" sz="800" dirty="0" smtClean="0"/>
          </a:p>
          <a:p>
            <a:pPr lvl="1"/>
            <a:r>
              <a:rPr lang="en-GB" sz="2000" dirty="0" smtClean="0"/>
              <a:t>Verification of approach using AGG graph transformation language</a:t>
            </a:r>
          </a:p>
          <a:p>
            <a:pPr marL="287338" lvl="1" indent="-287338">
              <a:buClr>
                <a:schemeClr val="accent1"/>
              </a:buClr>
            </a:pPr>
            <a:r>
              <a:rPr lang="en-GB" sz="2000" dirty="0" smtClean="0">
                <a:solidFill>
                  <a:schemeClr val="tx2"/>
                </a:solidFill>
                <a:ea typeface="+mn-ea"/>
                <a:cs typeface="+mn-cs"/>
              </a:rPr>
              <a:t>Check-out transformation can be implemented using a Higher-Order transformation</a:t>
            </a:r>
          </a:p>
          <a:p>
            <a:pPr lvl="1"/>
            <a:r>
              <a:rPr lang="en-GB" sz="2000" dirty="0" smtClean="0"/>
              <a:t>Generates matched rules for classes of the evolved model</a:t>
            </a:r>
          </a:p>
          <a:p>
            <a:pPr lvl="1"/>
            <a:r>
              <a:rPr lang="en-GB" sz="2000" dirty="0" smtClean="0"/>
              <a:t>Feature assignments for corresponding features</a:t>
            </a:r>
          </a:p>
          <a:p>
            <a:pPr marL="287338" lvl="1" indent="-287338">
              <a:buClr>
                <a:schemeClr val="accent1"/>
              </a:buClr>
            </a:pPr>
            <a:endParaRPr lang="en-GB" sz="2000" dirty="0" smtClean="0">
              <a:solidFill>
                <a:schemeClr val="tx2"/>
              </a:solidFill>
              <a:ea typeface="+mn-ea"/>
              <a:cs typeface="+mn-cs"/>
            </a:endParaRPr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  <p:pic>
        <p:nvPicPr>
          <p:cNvPr id="9" name="Picture 59" descr="MCj043253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7" y="3232226"/>
            <a:ext cx="64807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Lessons</a:t>
            </a:r>
            <a:r>
              <a:rPr lang="de-AT" dirty="0" smtClean="0"/>
              <a:t> </a:t>
            </a:r>
            <a:r>
              <a:rPr lang="de-AT" dirty="0" err="1" smtClean="0"/>
              <a:t>Learned</a:t>
            </a:r>
            <a:r>
              <a:rPr lang="de-AT" dirty="0" smtClean="0"/>
              <a:t> of </a:t>
            </a:r>
            <a:r>
              <a:rPr lang="de-AT" dirty="0" err="1" smtClean="0"/>
              <a:t>Example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pic>
        <p:nvPicPr>
          <p:cNvPr id="5" name="Picture 15" descr="MCj04413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031395"/>
            <a:ext cx="864096" cy="95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MCj04413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703803"/>
            <a:ext cx="864096" cy="95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819" y="966112"/>
            <a:ext cx="8444653" cy="483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1907704" y="3933056"/>
            <a:ext cx="21602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+mn-lt"/>
              </a:rPr>
              <a:t>Co-evolution rules in AGG</a:t>
            </a:r>
            <a:endParaRPr lang="en-GB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15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 Work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Investigate on improving </a:t>
            </a:r>
            <a:r>
              <a:rPr lang="en-US" b="1" dirty="0" smtClean="0"/>
              <a:t>ATL Refinement Mode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Improvement of Merging Algorithm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/>
              <a:t>EMF Compare </a:t>
            </a:r>
            <a:r>
              <a:rPr lang="en-US" sz="2000" dirty="0" smtClean="0"/>
              <a:t>to find renames (and automatic derivation of copy operation)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Generate skeleton transformations </a:t>
            </a:r>
            <a:r>
              <a:rPr lang="en-US" dirty="0" smtClean="0"/>
              <a:t>by tracking and analyzing the metamodel edit operations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Application of the approach </a:t>
            </a:r>
            <a:r>
              <a:rPr lang="en-US" b="1" dirty="0" smtClean="0"/>
              <a:t>to more complex evolution scenarios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Case studies </a:t>
            </a:r>
            <a:r>
              <a:rPr lang="en-US" dirty="0" smtClean="0"/>
              <a:t>with s</a:t>
            </a:r>
            <a:r>
              <a:rPr lang="en-US" sz="2000" dirty="0" smtClean="0"/>
              <a:t>tudents of MDE course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Example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AutoShape 340"/>
          <p:cNvSpPr>
            <a:spLocks noChangeArrowheads="1"/>
          </p:cNvSpPr>
          <p:nvPr/>
        </p:nvSpPr>
        <p:spPr bwMode="auto">
          <a:xfrm flipH="1">
            <a:off x="5863698" y="141266"/>
            <a:ext cx="1224000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latin typeface="+mn-lt"/>
              </a:rPr>
              <a:t>Future Work</a:t>
            </a:r>
            <a:endParaRPr lang="de-AT" sz="1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pic>
        <p:nvPicPr>
          <p:cNvPr id="6" name="Picture 19" descr="figuren.jpg                                                    001DD8D5 mauseloch                      BCFBA33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4608" y="2416255"/>
            <a:ext cx="44259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 descr="Bild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06" y="1000108"/>
            <a:ext cx="2344830" cy="1500198"/>
          </a:xfrm>
          <a:prstGeom prst="rect">
            <a:avLst/>
          </a:prstGeom>
        </p:spPr>
      </p:pic>
      <p:pic>
        <p:nvPicPr>
          <p:cNvPr id="8" name="Grafik 7" descr="Bild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4334381"/>
            <a:ext cx="4357718" cy="1533205"/>
          </a:xfrm>
          <a:prstGeom prst="rect">
            <a:avLst/>
          </a:prstGeom>
        </p:spPr>
      </p:pic>
      <p:pic>
        <p:nvPicPr>
          <p:cNvPr id="9" name="Grafik 8" descr="Bild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89247" y="1000108"/>
            <a:ext cx="2811909" cy="1832934"/>
          </a:xfrm>
          <a:prstGeom prst="rect">
            <a:avLst/>
          </a:prstGeom>
        </p:spPr>
      </p:pic>
      <p:pic>
        <p:nvPicPr>
          <p:cNvPr id="10" name="Grafik 9" descr="Bild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57818" y="4386569"/>
            <a:ext cx="3657917" cy="1446709"/>
          </a:xfrm>
          <a:prstGeom prst="rect">
            <a:avLst/>
          </a:prstGeom>
        </p:spPr>
      </p:pic>
      <p:pic>
        <p:nvPicPr>
          <p:cNvPr id="11" name="Grafik 10" descr="Bild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3857" y="1428736"/>
            <a:ext cx="3668341" cy="928694"/>
          </a:xfrm>
          <a:prstGeom prst="rect">
            <a:avLst/>
          </a:prstGeom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464916" y="4009697"/>
            <a:ext cx="4051300" cy="338138"/>
          </a:xfrm>
          <a:prstGeom prst="rect">
            <a:avLst/>
          </a:prstGeom>
          <a:solidFill>
            <a:schemeClr val="tx2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>
                <a:latin typeface="Verdana" pitchFamily="34" charset="0"/>
              </a:rPr>
              <a:t>http://www.modeltransformation.net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grpSp>
        <p:nvGrpSpPr>
          <p:cNvPr id="2" name="Gruppieren 127"/>
          <p:cNvGrpSpPr/>
          <p:nvPr/>
        </p:nvGrpSpPr>
        <p:grpSpPr>
          <a:xfrm>
            <a:off x="857224" y="1571612"/>
            <a:ext cx="7359833" cy="3441166"/>
            <a:chOff x="857224" y="1571612"/>
            <a:chExt cx="7359833" cy="3441166"/>
          </a:xfrm>
        </p:grpSpPr>
        <p:sp>
          <p:nvSpPr>
            <p:cNvPr id="126" name="Rechteck 125"/>
            <p:cNvSpPr/>
            <p:nvPr/>
          </p:nvSpPr>
          <p:spPr bwMode="auto">
            <a:xfrm>
              <a:off x="857224" y="1571612"/>
              <a:ext cx="7358114" cy="3429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grpSp>
          <p:nvGrpSpPr>
            <p:cNvPr id="3" name="Gruppieren 11"/>
            <p:cNvGrpSpPr/>
            <p:nvPr/>
          </p:nvGrpSpPr>
          <p:grpSpPr>
            <a:xfrm>
              <a:off x="1316588" y="2000240"/>
              <a:ext cx="1476000" cy="785818"/>
              <a:chOff x="2143108" y="1643050"/>
              <a:chExt cx="1476000" cy="785818"/>
            </a:xfrm>
          </p:grpSpPr>
          <p:sp>
            <p:nvSpPr>
              <p:cNvPr id="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5" name="Gruppieren 12"/>
            <p:cNvGrpSpPr/>
            <p:nvPr/>
          </p:nvGrpSpPr>
          <p:grpSpPr>
            <a:xfrm>
              <a:off x="3816918" y="1722172"/>
              <a:ext cx="1476000" cy="785818"/>
              <a:chOff x="2143108" y="1643050"/>
              <a:chExt cx="1476000" cy="785818"/>
            </a:xfrm>
          </p:grpSpPr>
          <p:sp>
            <p:nvSpPr>
              <p:cNvPr id="1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7" name="Gruppieren 17"/>
            <p:cNvGrpSpPr/>
            <p:nvPr/>
          </p:nvGrpSpPr>
          <p:grpSpPr>
            <a:xfrm>
              <a:off x="3816918" y="2786058"/>
              <a:ext cx="1476000" cy="785818"/>
              <a:chOff x="2143108" y="1643050"/>
              <a:chExt cx="1476000" cy="785818"/>
            </a:xfrm>
          </p:grpSpPr>
          <p:sp>
            <p:nvSpPr>
              <p:cNvPr id="1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" name="Rechteck 2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2" name="Form 125"/>
            <p:cNvCxnSpPr>
              <a:endCxn id="60" idx="3"/>
            </p:cNvCxnSpPr>
            <p:nvPr/>
          </p:nvCxnSpPr>
          <p:spPr>
            <a:xfrm rot="10800000">
              <a:off x="2793734" y="2143116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Form 125"/>
            <p:cNvCxnSpPr>
              <a:endCxn id="65" idx="3"/>
            </p:cNvCxnSpPr>
            <p:nvPr/>
          </p:nvCxnSpPr>
          <p:spPr>
            <a:xfrm rot="10800000">
              <a:off x="2786050" y="2714621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683876" y="191453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699244" y="2492622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9" name="Gruppieren 31"/>
            <p:cNvGrpSpPr/>
            <p:nvPr/>
          </p:nvGrpSpPr>
          <p:grpSpPr>
            <a:xfrm>
              <a:off x="6603000" y="1714488"/>
              <a:ext cx="1476000" cy="928694"/>
              <a:chOff x="2143108" y="1643050"/>
              <a:chExt cx="1476000" cy="928694"/>
            </a:xfrm>
          </p:grpSpPr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5" name="Rechteck 3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0" name="Gruppieren 35"/>
            <p:cNvGrpSpPr/>
            <p:nvPr/>
          </p:nvGrpSpPr>
          <p:grpSpPr>
            <a:xfrm>
              <a:off x="6603000" y="3071810"/>
              <a:ext cx="1476000" cy="928694"/>
              <a:chOff x="2143108" y="1643050"/>
              <a:chExt cx="1476000" cy="928694"/>
            </a:xfrm>
          </p:grpSpPr>
          <p:sp>
            <p:nvSpPr>
              <p:cNvPr id="3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9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40" name="Form 39"/>
            <p:cNvCxnSpPr>
              <a:stCxn id="51" idx="2"/>
              <a:endCxn id="50" idx="0"/>
            </p:cNvCxnSpPr>
            <p:nvPr/>
          </p:nvCxnSpPr>
          <p:spPr>
            <a:xfrm rot="5400000">
              <a:off x="7314679" y="2854795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Form 39"/>
            <p:cNvCxnSpPr>
              <a:stCxn id="48" idx="0"/>
              <a:endCxn id="49" idx="2"/>
            </p:cNvCxnSpPr>
            <p:nvPr/>
          </p:nvCxnSpPr>
          <p:spPr>
            <a:xfrm rot="5400000" flipH="1" flipV="1">
              <a:off x="6814613" y="2854795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7429520" y="2810200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6294196" y="264318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6960190" y="307181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6960190" y="249490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7460256" y="307181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7460256" y="249490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2650858" y="20716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2643174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5143504" y="20002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6603000" y="20002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71" name="Form 39"/>
            <p:cNvCxnSpPr>
              <a:stCxn id="69" idx="3"/>
              <a:endCxn id="70" idx="1"/>
            </p:cNvCxnSpPr>
            <p:nvPr/>
          </p:nvCxnSpPr>
          <p:spPr>
            <a:xfrm>
              <a:off x="5286380" y="2071678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5643570" y="183431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6" name="Rechteck 75"/>
            <p:cNvSpPr/>
            <p:nvPr/>
          </p:nvSpPr>
          <p:spPr bwMode="auto">
            <a:xfrm>
              <a:off x="5158872" y="33959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8" name="Rechteck 77"/>
            <p:cNvSpPr/>
            <p:nvPr/>
          </p:nvSpPr>
          <p:spPr bwMode="auto">
            <a:xfrm>
              <a:off x="6603000" y="33959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0" name="Form 39"/>
            <p:cNvCxnSpPr>
              <a:stCxn id="76" idx="3"/>
              <a:endCxn id="78" idx="1"/>
            </p:cNvCxnSpPr>
            <p:nvPr/>
          </p:nvCxnSpPr>
          <p:spPr>
            <a:xfrm>
              <a:off x="5301748" y="3467420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5715008" y="3237738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6603000" y="314324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87" name="Rechteck 86"/>
            <p:cNvSpPr/>
            <p:nvPr/>
          </p:nvSpPr>
          <p:spPr bwMode="auto">
            <a:xfrm>
              <a:off x="5151188" y="23090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8" name="Form 39"/>
            <p:cNvCxnSpPr>
              <a:stCxn id="85" idx="1"/>
              <a:endCxn id="87" idx="3"/>
            </p:cNvCxnSpPr>
            <p:nvPr/>
          </p:nvCxnSpPr>
          <p:spPr>
            <a:xfrm rot="10800000">
              <a:off x="5294064" y="2380482"/>
              <a:ext cx="1308936" cy="834204"/>
            </a:xfrm>
            <a:prstGeom prst="bentConnector3">
              <a:avLst>
                <a:gd name="adj1" fmla="val 5939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43"/>
            <p:cNvSpPr txBox="1">
              <a:spLocks noChangeArrowheads="1"/>
            </p:cNvSpPr>
            <p:nvPr/>
          </p:nvSpPr>
          <p:spPr bwMode="auto">
            <a:xfrm>
              <a:off x="5087434" y="216845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3" name="Rechteck 92"/>
            <p:cNvSpPr/>
            <p:nvPr/>
          </p:nvSpPr>
          <p:spPr bwMode="auto">
            <a:xfrm>
              <a:off x="6603000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94" name="Rechteck 93"/>
            <p:cNvSpPr/>
            <p:nvPr/>
          </p:nvSpPr>
          <p:spPr bwMode="auto">
            <a:xfrm>
              <a:off x="5133538" y="292893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95" name="Form 39"/>
            <p:cNvCxnSpPr>
              <a:stCxn id="93" idx="1"/>
              <a:endCxn id="94" idx="3"/>
            </p:cNvCxnSpPr>
            <p:nvPr/>
          </p:nvCxnSpPr>
          <p:spPr>
            <a:xfrm rot="10800000" flipV="1">
              <a:off x="5276414" y="2500306"/>
              <a:ext cx="1326586" cy="500066"/>
            </a:xfrm>
            <a:prstGeom prst="bentConnector3">
              <a:avLst>
                <a:gd name="adj1" fmla="val 2509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5102802" y="2786058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2" name="Gruppieren 101"/>
            <p:cNvGrpSpPr/>
            <p:nvPr/>
          </p:nvGrpSpPr>
          <p:grpSpPr>
            <a:xfrm>
              <a:off x="1008930" y="4071942"/>
              <a:ext cx="1476000" cy="785818"/>
              <a:chOff x="2143108" y="1643050"/>
              <a:chExt cx="1476000" cy="785818"/>
            </a:xfrm>
          </p:grpSpPr>
          <p:sp>
            <p:nvSpPr>
              <p:cNvPr id="10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4" name="Rechteck 10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5" name="Rechteck 104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3" name="Gruppieren 105"/>
            <p:cNvGrpSpPr/>
            <p:nvPr/>
          </p:nvGrpSpPr>
          <p:grpSpPr>
            <a:xfrm>
              <a:off x="2643174" y="4071942"/>
              <a:ext cx="1643074" cy="785818"/>
              <a:chOff x="2143108" y="1643050"/>
              <a:chExt cx="1643074" cy="785818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8" name="Rechteck 10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9" name="Rechteck 108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11" name="Rechteck 110"/>
            <p:cNvSpPr/>
            <p:nvPr/>
          </p:nvSpPr>
          <p:spPr bwMode="auto">
            <a:xfrm>
              <a:off x="1673778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231672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13" name="Form 125"/>
            <p:cNvCxnSpPr>
              <a:stCxn id="111" idx="2"/>
            </p:cNvCxnSpPr>
            <p:nvPr/>
          </p:nvCxnSpPr>
          <p:spPr>
            <a:xfrm rot="16200000" flipH="1">
              <a:off x="1103131" y="3428143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Form 125"/>
            <p:cNvCxnSpPr>
              <a:stCxn id="112" idx="2"/>
            </p:cNvCxnSpPr>
            <p:nvPr/>
          </p:nvCxnSpPr>
          <p:spPr>
            <a:xfrm rot="16200000" flipH="1">
              <a:off x="2283492" y="2890723"/>
              <a:ext cx="1285884" cy="107655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43"/>
            <p:cNvSpPr txBox="1">
              <a:spLocks noChangeArrowheads="1"/>
            </p:cNvSpPr>
            <p:nvPr/>
          </p:nvSpPr>
          <p:spPr bwMode="auto">
            <a:xfrm>
              <a:off x="1683744" y="381692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0" name="Text Box 43"/>
            <p:cNvSpPr txBox="1">
              <a:spLocks noChangeArrowheads="1"/>
            </p:cNvSpPr>
            <p:nvPr/>
          </p:nvSpPr>
          <p:spPr bwMode="auto">
            <a:xfrm>
              <a:off x="3390572" y="3809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6429388" y="4643446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Original Model</a:t>
              </a:r>
              <a:endParaRPr lang="de-AT" sz="1800" b="1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534400" cy="776288"/>
          </a:xfrm>
        </p:spPr>
        <p:txBody>
          <a:bodyPr/>
          <a:lstStyle/>
          <a:p>
            <a:pPr eaLnBrk="1" hangingPunct="1"/>
            <a:r>
              <a:rPr lang="de-DE" dirty="0" err="1" smtClean="0"/>
              <a:t>Introduction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A06BE0-0114-4B46-AEAD-DBC48D6ECF61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29700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323850" y="1144589"/>
            <a:ext cx="8534400" cy="85565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 err="1" smtClean="0"/>
              <a:t>Metamodel</a:t>
            </a:r>
            <a:r>
              <a:rPr lang="en-US" b="1" dirty="0" smtClean="0"/>
              <a:t> evolution </a:t>
            </a:r>
            <a:r>
              <a:rPr lang="en-US" dirty="0" smtClean="0"/>
              <a:t>and </a:t>
            </a:r>
            <a:r>
              <a:rPr lang="en-US" b="1" dirty="0" smtClean="0"/>
              <a:t>model co-evolution </a:t>
            </a:r>
            <a:r>
              <a:rPr lang="en-US" dirty="0" smtClean="0"/>
              <a:t>are essential for the adoption of MDE in practice</a:t>
            </a:r>
          </a:p>
          <a:p>
            <a:pPr eaLnBrk="1" hangingPunct="1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5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latin typeface="+mn-lt"/>
              </a:rPr>
              <a:t>Introduction</a:t>
            </a:r>
            <a:endParaRPr lang="de-AT" sz="1000" b="1" dirty="0">
              <a:latin typeface="+mn-lt"/>
            </a:endParaRPr>
          </a:p>
        </p:txBody>
      </p:sp>
      <p:sp>
        <p:nvSpPr>
          <p:cNvPr id="29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Example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AutoShape 8" descr="STI_Overall_UML_Diagram"/>
          <p:cNvSpPr>
            <a:spLocks noChangeArrowheads="1"/>
          </p:cNvSpPr>
          <p:nvPr/>
        </p:nvSpPr>
        <p:spPr bwMode="auto">
          <a:xfrm>
            <a:off x="1357290" y="2071678"/>
            <a:ext cx="1785950" cy="1357311"/>
          </a:xfrm>
          <a:prstGeom prst="foldedCorner">
            <a:avLst>
              <a:gd name="adj" fmla="val 1250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 w="28575">
            <a:solidFill>
              <a:schemeClr val="accent1"/>
            </a:solidFill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20" name="Textfeld 19"/>
          <p:cNvSpPr txBox="1"/>
          <p:nvPr/>
        </p:nvSpPr>
        <p:spPr>
          <a:xfrm>
            <a:off x="1034668" y="3500438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Metamodel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1" name="Gefaltete Ecke 20"/>
          <p:cNvSpPr/>
          <p:nvPr/>
        </p:nvSpPr>
        <p:spPr bwMode="auto">
          <a:xfrm>
            <a:off x="1857356" y="4795792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de-AT" smtClean="0">
              <a:latin typeface="Times" charset="0"/>
            </a:endParaRPr>
          </a:p>
        </p:txBody>
      </p:sp>
      <p:sp>
        <p:nvSpPr>
          <p:cNvPr id="23" name="Gefaltete Ecke 22"/>
          <p:cNvSpPr/>
          <p:nvPr/>
        </p:nvSpPr>
        <p:spPr bwMode="auto">
          <a:xfrm>
            <a:off x="2009756" y="4948192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26" name="Gefaltete Ecke 25"/>
          <p:cNvSpPr/>
          <p:nvPr/>
        </p:nvSpPr>
        <p:spPr bwMode="auto">
          <a:xfrm>
            <a:off x="2162156" y="5100592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395367" y="6100724"/>
            <a:ext cx="2105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Models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33" name="Gerade Verbindung mit Pfeil 32"/>
          <p:cNvCxnSpPr>
            <a:stCxn id="21" idx="0"/>
            <a:endCxn id="20" idx="2"/>
          </p:cNvCxnSpPr>
          <p:nvPr/>
        </p:nvCxnSpPr>
        <p:spPr bwMode="auto">
          <a:xfrm rot="5400000" flipH="1" flipV="1">
            <a:off x="1867069" y="4348035"/>
            <a:ext cx="895244" cy="27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1142976" y="4162016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conform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endParaRPr lang="de-AT" sz="1600" dirty="0">
              <a:latin typeface="+mj-lt"/>
            </a:endParaRPr>
          </a:p>
        </p:txBody>
      </p:sp>
      <p:sp>
        <p:nvSpPr>
          <p:cNvPr id="37" name="AutoShape 8" descr="STI_Overall_UML_Diagram"/>
          <p:cNvSpPr>
            <a:spLocks noChangeArrowheads="1"/>
          </p:cNvSpPr>
          <p:nvPr/>
        </p:nvSpPr>
        <p:spPr bwMode="auto">
          <a:xfrm>
            <a:off x="5214942" y="2071678"/>
            <a:ext cx="1785950" cy="1357311"/>
          </a:xfrm>
          <a:prstGeom prst="foldedCorner">
            <a:avLst>
              <a:gd name="adj" fmla="val 1250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 w="28575">
            <a:solidFill>
              <a:schemeClr val="tx2"/>
            </a:solidFill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38" name="Textfeld 37"/>
          <p:cNvSpPr txBox="1"/>
          <p:nvPr/>
        </p:nvSpPr>
        <p:spPr>
          <a:xfrm>
            <a:off x="4857752" y="3571876"/>
            <a:ext cx="257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Revised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Metamodel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Pfeil nach rechts 40"/>
          <p:cNvSpPr/>
          <p:nvPr/>
        </p:nvSpPr>
        <p:spPr bwMode="auto">
          <a:xfrm>
            <a:off x="3571868" y="2500306"/>
            <a:ext cx="1428760" cy="42862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711075" y="2285992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evolution</a:t>
            </a:r>
            <a:endParaRPr lang="de-AT" sz="1600" dirty="0">
              <a:latin typeface="+mj-lt"/>
            </a:endParaRPr>
          </a:p>
        </p:txBody>
      </p:sp>
      <p:sp>
        <p:nvSpPr>
          <p:cNvPr id="43" name="Gefaltete Ecke 42"/>
          <p:cNvSpPr/>
          <p:nvPr/>
        </p:nvSpPr>
        <p:spPr bwMode="auto">
          <a:xfrm>
            <a:off x="5710254" y="4695836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de-AT" smtClean="0">
              <a:latin typeface="Times" charset="0"/>
            </a:endParaRPr>
          </a:p>
        </p:txBody>
      </p:sp>
      <p:sp>
        <p:nvSpPr>
          <p:cNvPr id="44" name="Gefaltete Ecke 43"/>
          <p:cNvSpPr/>
          <p:nvPr/>
        </p:nvSpPr>
        <p:spPr bwMode="auto">
          <a:xfrm>
            <a:off x="5862654" y="4848236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45" name="Gefaltete Ecke 44"/>
          <p:cNvSpPr/>
          <p:nvPr/>
        </p:nvSpPr>
        <p:spPr bwMode="auto">
          <a:xfrm>
            <a:off x="6015054" y="5000636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357818" y="6000768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Co-</a:t>
            </a:r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evolved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Models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47" name="Gerade Verbindung mit Pfeil 46"/>
          <p:cNvCxnSpPr>
            <a:stCxn id="43" idx="0"/>
            <a:endCxn id="38" idx="2"/>
          </p:cNvCxnSpPr>
          <p:nvPr/>
        </p:nvCxnSpPr>
        <p:spPr bwMode="auto">
          <a:xfrm rot="16200000" flipV="1">
            <a:off x="5795166" y="4323547"/>
            <a:ext cx="723850" cy="2072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5000628" y="4214818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conform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endParaRPr lang="de-AT" sz="1600" dirty="0">
              <a:latin typeface="+mj-lt"/>
            </a:endParaRPr>
          </a:p>
        </p:txBody>
      </p:sp>
      <p:sp>
        <p:nvSpPr>
          <p:cNvPr id="49" name="Pfeil nach rechts 48"/>
          <p:cNvSpPr/>
          <p:nvPr/>
        </p:nvSpPr>
        <p:spPr bwMode="auto">
          <a:xfrm>
            <a:off x="3571868" y="5214950"/>
            <a:ext cx="1428760" cy="42862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571868" y="4929198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co-evolution</a:t>
            </a:r>
            <a:endParaRPr lang="de-AT" sz="1600" dirty="0">
              <a:latin typeface="+mj-lt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1142976" y="3357562"/>
            <a:ext cx="6858048" cy="578882"/>
          </a:xfrm>
          <a:prstGeom prst="wedgeRoundRectCallout">
            <a:avLst>
              <a:gd name="adj1" fmla="val -3960"/>
              <a:gd name="adj2" fmla="val 2191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perform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co-evolution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?</a:t>
            </a:r>
            <a:endParaRPr lang="de-A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1" grpId="0" animBg="1"/>
      <p:bldP spid="42" grpId="0"/>
      <p:bldP spid="43" grpId="0" animBg="1"/>
      <p:bldP spid="44" grpId="0" animBg="1"/>
      <p:bldP spid="45" grpId="0" animBg="1"/>
      <p:bldP spid="46" grpId="0"/>
      <p:bldP spid="48" grpId="0"/>
      <p:bldP spid="49" grpId="0" animBg="1"/>
      <p:bldP spid="50" grpId="0"/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grpSp>
        <p:nvGrpSpPr>
          <p:cNvPr id="2" name="Gruppieren 170"/>
          <p:cNvGrpSpPr/>
          <p:nvPr/>
        </p:nvGrpSpPr>
        <p:grpSpPr>
          <a:xfrm>
            <a:off x="899412" y="1142984"/>
            <a:ext cx="7893628" cy="4145580"/>
            <a:chOff x="899412" y="1142984"/>
            <a:chExt cx="7893628" cy="4145580"/>
          </a:xfrm>
        </p:grpSpPr>
        <p:sp>
          <p:nvSpPr>
            <p:cNvPr id="126" name="Rechteck 125"/>
            <p:cNvSpPr/>
            <p:nvPr/>
          </p:nvSpPr>
          <p:spPr bwMode="auto">
            <a:xfrm>
              <a:off x="899412" y="1142984"/>
              <a:ext cx="7887430" cy="414340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3" name="Gruppieren 11"/>
            <p:cNvGrpSpPr/>
            <p:nvPr/>
          </p:nvGrpSpPr>
          <p:grpSpPr>
            <a:xfrm>
              <a:off x="1358776" y="1571612"/>
              <a:ext cx="1476000" cy="785818"/>
              <a:chOff x="2143108" y="1643050"/>
              <a:chExt cx="1476000" cy="785818"/>
            </a:xfrm>
          </p:grpSpPr>
          <p:sp>
            <p:nvSpPr>
              <p:cNvPr id="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5" name="Gruppieren 12"/>
            <p:cNvGrpSpPr/>
            <p:nvPr/>
          </p:nvGrpSpPr>
          <p:grpSpPr>
            <a:xfrm>
              <a:off x="3859106" y="1293544"/>
              <a:ext cx="1476000" cy="785818"/>
              <a:chOff x="2143108" y="1643050"/>
              <a:chExt cx="1476000" cy="785818"/>
            </a:xfrm>
          </p:grpSpPr>
          <p:sp>
            <p:nvSpPr>
              <p:cNvPr id="1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7" name="Gruppieren 17"/>
            <p:cNvGrpSpPr/>
            <p:nvPr/>
          </p:nvGrpSpPr>
          <p:grpSpPr>
            <a:xfrm>
              <a:off x="3859106" y="2357430"/>
              <a:ext cx="1476000" cy="785818"/>
              <a:chOff x="2143108" y="1643050"/>
              <a:chExt cx="1476000" cy="785818"/>
            </a:xfrm>
          </p:grpSpPr>
          <p:sp>
            <p:nvSpPr>
              <p:cNvPr id="1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" name="Rechteck 2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2" name="Form 125"/>
            <p:cNvCxnSpPr>
              <a:endCxn id="60" idx="3"/>
            </p:cNvCxnSpPr>
            <p:nvPr/>
          </p:nvCxnSpPr>
          <p:spPr>
            <a:xfrm rot="10800000">
              <a:off x="2835922" y="1714488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Form 125"/>
            <p:cNvCxnSpPr>
              <a:endCxn id="65" idx="3"/>
            </p:cNvCxnSpPr>
            <p:nvPr/>
          </p:nvCxnSpPr>
          <p:spPr>
            <a:xfrm rot="10800000">
              <a:off x="2828238" y="2285993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726064" y="148590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741432" y="206399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9" name="Gruppieren 31"/>
            <p:cNvGrpSpPr/>
            <p:nvPr/>
          </p:nvGrpSpPr>
          <p:grpSpPr>
            <a:xfrm>
              <a:off x="6645188" y="1285860"/>
              <a:ext cx="1476000" cy="928694"/>
              <a:chOff x="2143108" y="1643050"/>
              <a:chExt cx="1476000" cy="928694"/>
            </a:xfrm>
          </p:grpSpPr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5" name="Rechteck 3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0" name="Gruppieren 35"/>
            <p:cNvGrpSpPr/>
            <p:nvPr/>
          </p:nvGrpSpPr>
          <p:grpSpPr>
            <a:xfrm>
              <a:off x="6645188" y="2643182"/>
              <a:ext cx="1476000" cy="928694"/>
              <a:chOff x="2143108" y="1643050"/>
              <a:chExt cx="1476000" cy="928694"/>
            </a:xfrm>
          </p:grpSpPr>
          <p:sp>
            <p:nvSpPr>
              <p:cNvPr id="3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9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40" name="Form 39"/>
            <p:cNvCxnSpPr>
              <a:stCxn id="51" idx="2"/>
              <a:endCxn id="50" idx="0"/>
            </p:cNvCxnSpPr>
            <p:nvPr/>
          </p:nvCxnSpPr>
          <p:spPr>
            <a:xfrm rot="5400000">
              <a:off x="7356867" y="2426167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Form 39"/>
            <p:cNvCxnSpPr>
              <a:stCxn id="48" idx="0"/>
              <a:endCxn id="49" idx="2"/>
            </p:cNvCxnSpPr>
            <p:nvPr/>
          </p:nvCxnSpPr>
          <p:spPr>
            <a:xfrm rot="5400000" flipH="1" flipV="1">
              <a:off x="6856801" y="2426167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7471708" y="2381572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6336384" y="2214554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7002378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7002378" y="206627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7502444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7502444" y="206627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2693046" y="164305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2685362" y="22145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5185692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664518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71" name="Form 39"/>
            <p:cNvCxnSpPr>
              <a:stCxn id="69" idx="3"/>
              <a:endCxn id="70" idx="1"/>
            </p:cNvCxnSpPr>
            <p:nvPr/>
          </p:nvCxnSpPr>
          <p:spPr>
            <a:xfrm>
              <a:off x="5328568" y="1643050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5685758" y="14056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6" name="Rechteck 75"/>
            <p:cNvSpPr/>
            <p:nvPr/>
          </p:nvSpPr>
          <p:spPr bwMode="auto">
            <a:xfrm>
              <a:off x="5201060" y="29673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8" name="Rechteck 77"/>
            <p:cNvSpPr/>
            <p:nvPr/>
          </p:nvSpPr>
          <p:spPr bwMode="auto">
            <a:xfrm>
              <a:off x="6645188" y="29673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0" name="Form 39"/>
            <p:cNvCxnSpPr>
              <a:stCxn id="76" idx="3"/>
              <a:endCxn id="78" idx="1"/>
            </p:cNvCxnSpPr>
            <p:nvPr/>
          </p:nvCxnSpPr>
          <p:spPr>
            <a:xfrm>
              <a:off x="5343936" y="3038792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5757196" y="280911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6645188" y="271462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87" name="Rechteck 86"/>
            <p:cNvSpPr/>
            <p:nvPr/>
          </p:nvSpPr>
          <p:spPr bwMode="auto">
            <a:xfrm>
              <a:off x="5193376" y="18804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8" name="Form 39"/>
            <p:cNvCxnSpPr>
              <a:stCxn id="85" idx="1"/>
              <a:endCxn id="87" idx="3"/>
            </p:cNvCxnSpPr>
            <p:nvPr/>
          </p:nvCxnSpPr>
          <p:spPr>
            <a:xfrm rot="10800000">
              <a:off x="5336252" y="1951854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43"/>
            <p:cNvSpPr txBox="1">
              <a:spLocks noChangeArrowheads="1"/>
            </p:cNvSpPr>
            <p:nvPr/>
          </p:nvSpPr>
          <p:spPr bwMode="auto">
            <a:xfrm>
              <a:off x="5129622" y="173982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3" name="Rechteck 92"/>
            <p:cNvSpPr/>
            <p:nvPr/>
          </p:nvSpPr>
          <p:spPr bwMode="auto">
            <a:xfrm>
              <a:off x="6645188" y="178592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94" name="Rechteck 93"/>
            <p:cNvSpPr/>
            <p:nvPr/>
          </p:nvSpPr>
          <p:spPr bwMode="auto">
            <a:xfrm>
              <a:off x="5175726" y="250030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95" name="Form 39"/>
            <p:cNvCxnSpPr>
              <a:stCxn id="93" idx="1"/>
              <a:endCxn id="94" idx="3"/>
            </p:cNvCxnSpPr>
            <p:nvPr/>
          </p:nvCxnSpPr>
          <p:spPr>
            <a:xfrm rot="10800000" flipV="1">
              <a:off x="5318602" y="1857364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5144990" y="235743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2" name="Gruppieren 101"/>
            <p:cNvGrpSpPr/>
            <p:nvPr/>
          </p:nvGrpSpPr>
          <p:grpSpPr>
            <a:xfrm>
              <a:off x="1051118" y="3643314"/>
              <a:ext cx="1476000" cy="785818"/>
              <a:chOff x="2143108" y="1643050"/>
              <a:chExt cx="1476000" cy="785818"/>
            </a:xfrm>
          </p:grpSpPr>
          <p:sp>
            <p:nvSpPr>
              <p:cNvPr id="10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4" name="Rechteck 10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5" name="Rechteck 104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3" name="Gruppieren 105"/>
            <p:cNvGrpSpPr/>
            <p:nvPr/>
          </p:nvGrpSpPr>
          <p:grpSpPr>
            <a:xfrm>
              <a:off x="2685362" y="3643314"/>
              <a:ext cx="1643074" cy="785818"/>
              <a:chOff x="2143108" y="1643050"/>
              <a:chExt cx="1643074" cy="785818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8" name="Rechteck 10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9" name="Rechteck 108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11" name="Rechteck 110"/>
            <p:cNvSpPr/>
            <p:nvPr/>
          </p:nvSpPr>
          <p:spPr bwMode="auto">
            <a:xfrm>
              <a:off x="1715966" y="22145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2358908" y="221455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13" name="Form 125"/>
            <p:cNvCxnSpPr>
              <a:stCxn id="111" idx="2"/>
            </p:cNvCxnSpPr>
            <p:nvPr/>
          </p:nvCxnSpPr>
          <p:spPr>
            <a:xfrm rot="16200000" flipH="1">
              <a:off x="1145319" y="2999515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Form 125"/>
            <p:cNvCxnSpPr>
              <a:stCxn id="112" idx="2"/>
            </p:cNvCxnSpPr>
            <p:nvPr/>
          </p:nvCxnSpPr>
          <p:spPr>
            <a:xfrm rot="16200000" flipH="1">
              <a:off x="2325680" y="2462095"/>
              <a:ext cx="1285884" cy="107655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43"/>
            <p:cNvSpPr txBox="1">
              <a:spLocks noChangeArrowheads="1"/>
            </p:cNvSpPr>
            <p:nvPr/>
          </p:nvSpPr>
          <p:spPr bwMode="auto">
            <a:xfrm>
              <a:off x="1725932" y="3388298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0" name="Text Box 43"/>
            <p:cNvSpPr txBox="1">
              <a:spLocks noChangeArrowheads="1"/>
            </p:cNvSpPr>
            <p:nvPr/>
          </p:nvSpPr>
          <p:spPr bwMode="auto">
            <a:xfrm>
              <a:off x="3432760" y="338061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6620650" y="4919232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1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17" name="Gruppieren 128"/>
            <p:cNvGrpSpPr/>
            <p:nvPr/>
          </p:nvGrpSpPr>
          <p:grpSpPr>
            <a:xfrm>
              <a:off x="4643438" y="4214818"/>
              <a:ext cx="1714512" cy="571504"/>
              <a:chOff x="2143108" y="1643050"/>
              <a:chExt cx="1714512" cy="571504"/>
            </a:xfrm>
          </p:grpSpPr>
          <p:sp>
            <p:nvSpPr>
              <p:cNvPr id="13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2" name="Rechteck 13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18" name="Gruppieren 132"/>
            <p:cNvGrpSpPr/>
            <p:nvPr/>
          </p:nvGrpSpPr>
          <p:grpSpPr>
            <a:xfrm>
              <a:off x="6429388" y="4214818"/>
              <a:ext cx="1714512" cy="571504"/>
              <a:chOff x="2143108" y="1643050"/>
              <a:chExt cx="1714512" cy="571504"/>
            </a:xfrm>
          </p:grpSpPr>
          <p:sp>
            <p:nvSpPr>
              <p:cNvPr id="13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5" name="Rechteck 134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136" name="Form 39"/>
            <p:cNvCxnSpPr>
              <a:stCxn id="156" idx="0"/>
              <a:endCxn id="158" idx="1"/>
            </p:cNvCxnSpPr>
            <p:nvPr/>
          </p:nvCxnSpPr>
          <p:spPr>
            <a:xfrm rot="5400000" flipH="1" flipV="1">
              <a:off x="6000760" y="3571876"/>
              <a:ext cx="785818" cy="500066"/>
            </a:xfrm>
            <a:prstGeom prst="bentConnector2">
              <a:avLst/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hteck 138"/>
            <p:cNvSpPr/>
            <p:nvPr/>
          </p:nvSpPr>
          <p:spPr bwMode="auto">
            <a:xfrm>
              <a:off x="7991058" y="428625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8001024" y="45566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7977972" y="307181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7970288" y="172985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3" name="Form 39"/>
            <p:cNvCxnSpPr>
              <a:stCxn id="139" idx="3"/>
              <a:endCxn id="141" idx="3"/>
            </p:cNvCxnSpPr>
            <p:nvPr/>
          </p:nvCxnSpPr>
          <p:spPr>
            <a:xfrm flipH="1" flipV="1">
              <a:off x="8120848" y="3143248"/>
              <a:ext cx="13086" cy="1214446"/>
            </a:xfrm>
            <a:prstGeom prst="bentConnector3">
              <a:avLst>
                <a:gd name="adj1" fmla="val -1746905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Form 39"/>
            <p:cNvCxnSpPr>
              <a:stCxn id="140" idx="3"/>
              <a:endCxn id="142" idx="3"/>
            </p:cNvCxnSpPr>
            <p:nvPr/>
          </p:nvCxnSpPr>
          <p:spPr>
            <a:xfrm flipH="1" flipV="1">
              <a:off x="8113164" y="1801294"/>
              <a:ext cx="30736" cy="2826784"/>
            </a:xfrm>
            <a:prstGeom prst="bentConnector3">
              <a:avLst>
                <a:gd name="adj1" fmla="val -1618757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hteck 154"/>
            <p:cNvSpPr/>
            <p:nvPr/>
          </p:nvSpPr>
          <p:spPr bwMode="auto">
            <a:xfrm>
              <a:off x="5786446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6" name="Rechteck 155"/>
            <p:cNvSpPr/>
            <p:nvPr/>
          </p:nvSpPr>
          <p:spPr bwMode="auto">
            <a:xfrm>
              <a:off x="6072198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8" name="Rechteck 157"/>
            <p:cNvSpPr/>
            <p:nvPr/>
          </p:nvSpPr>
          <p:spPr bwMode="auto">
            <a:xfrm>
              <a:off x="6643702" y="335756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0" name="Rechteck 159"/>
            <p:cNvSpPr/>
            <p:nvPr/>
          </p:nvSpPr>
          <p:spPr bwMode="auto">
            <a:xfrm>
              <a:off x="6643702" y="200024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62" name="Form 39"/>
            <p:cNvCxnSpPr>
              <a:stCxn id="155" idx="0"/>
              <a:endCxn id="160" idx="1"/>
            </p:cNvCxnSpPr>
            <p:nvPr/>
          </p:nvCxnSpPr>
          <p:spPr>
            <a:xfrm rot="5400000" flipH="1" flipV="1">
              <a:off x="5179223" y="2750339"/>
              <a:ext cx="2143140" cy="785818"/>
            </a:xfrm>
            <a:prstGeom prst="bentConnector2">
              <a:avLst/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 Box 43"/>
            <p:cNvSpPr txBox="1">
              <a:spLocks noChangeArrowheads="1"/>
            </p:cNvSpPr>
            <p:nvPr/>
          </p:nvSpPr>
          <p:spPr bwMode="auto">
            <a:xfrm>
              <a:off x="5691956" y="184968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7" name="Text Box 43"/>
            <p:cNvSpPr txBox="1">
              <a:spLocks noChangeArrowheads="1"/>
            </p:cNvSpPr>
            <p:nvPr/>
          </p:nvSpPr>
          <p:spPr bwMode="auto">
            <a:xfrm>
              <a:off x="5885500" y="320700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8" name="Text Box 43"/>
            <p:cNvSpPr txBox="1">
              <a:spLocks noChangeArrowheads="1"/>
            </p:cNvSpPr>
            <p:nvPr/>
          </p:nvSpPr>
          <p:spPr bwMode="auto">
            <a:xfrm>
              <a:off x="8031760" y="156392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9" name="Text Box 43"/>
            <p:cNvSpPr txBox="1">
              <a:spLocks noChangeArrowheads="1"/>
            </p:cNvSpPr>
            <p:nvPr/>
          </p:nvSpPr>
          <p:spPr bwMode="auto">
            <a:xfrm>
              <a:off x="8031760" y="2895916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grpSp>
        <p:nvGrpSpPr>
          <p:cNvPr id="180" name="Gruppieren 179"/>
          <p:cNvGrpSpPr/>
          <p:nvPr/>
        </p:nvGrpSpPr>
        <p:grpSpPr>
          <a:xfrm>
            <a:off x="642910" y="1071546"/>
            <a:ext cx="8107942" cy="4572032"/>
            <a:chOff x="642910" y="1071546"/>
            <a:chExt cx="8107942" cy="4572032"/>
          </a:xfrm>
        </p:grpSpPr>
        <p:sp>
          <p:nvSpPr>
            <p:cNvPr id="126" name="Rechteck 125"/>
            <p:cNvSpPr/>
            <p:nvPr/>
          </p:nvSpPr>
          <p:spPr bwMode="auto">
            <a:xfrm>
              <a:off x="642910" y="1071546"/>
              <a:ext cx="8101744" cy="457203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1316588" y="1500174"/>
              <a:ext cx="1476000" cy="785818"/>
              <a:chOff x="2143108" y="1643050"/>
              <a:chExt cx="1476000" cy="785818"/>
            </a:xfrm>
          </p:grpSpPr>
          <p:sp>
            <p:nvSpPr>
              <p:cNvPr id="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3" name="Gruppieren 12"/>
            <p:cNvGrpSpPr/>
            <p:nvPr/>
          </p:nvGrpSpPr>
          <p:grpSpPr>
            <a:xfrm>
              <a:off x="3816918" y="1222106"/>
              <a:ext cx="1476000" cy="785818"/>
              <a:chOff x="2143108" y="1643050"/>
              <a:chExt cx="1476000" cy="785818"/>
            </a:xfrm>
          </p:grpSpPr>
          <p:sp>
            <p:nvSpPr>
              <p:cNvPr id="1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8" name="Gruppieren 17"/>
            <p:cNvGrpSpPr/>
            <p:nvPr/>
          </p:nvGrpSpPr>
          <p:grpSpPr>
            <a:xfrm>
              <a:off x="3816918" y="2285992"/>
              <a:ext cx="1476000" cy="785818"/>
              <a:chOff x="2143108" y="1643050"/>
              <a:chExt cx="1476000" cy="785818"/>
            </a:xfrm>
          </p:grpSpPr>
          <p:sp>
            <p:nvSpPr>
              <p:cNvPr id="1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" name="Rechteck 2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2" name="Form 125"/>
            <p:cNvCxnSpPr>
              <a:endCxn id="60" idx="3"/>
            </p:cNvCxnSpPr>
            <p:nvPr/>
          </p:nvCxnSpPr>
          <p:spPr>
            <a:xfrm rot="10800000">
              <a:off x="2793734" y="1643050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Form 125"/>
            <p:cNvCxnSpPr>
              <a:endCxn id="65" idx="3"/>
            </p:cNvCxnSpPr>
            <p:nvPr/>
          </p:nvCxnSpPr>
          <p:spPr>
            <a:xfrm rot="10800000">
              <a:off x="2786050" y="2214555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683876" y="1414468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699244" y="199255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32" name="Gruppieren 31"/>
            <p:cNvGrpSpPr/>
            <p:nvPr/>
          </p:nvGrpSpPr>
          <p:grpSpPr>
            <a:xfrm>
              <a:off x="6603000" y="1214422"/>
              <a:ext cx="1476000" cy="928694"/>
              <a:chOff x="2143108" y="1643050"/>
              <a:chExt cx="1476000" cy="928694"/>
            </a:xfrm>
          </p:grpSpPr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5" name="Rechteck 3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36" name="Gruppieren 35"/>
            <p:cNvGrpSpPr/>
            <p:nvPr/>
          </p:nvGrpSpPr>
          <p:grpSpPr>
            <a:xfrm>
              <a:off x="6603000" y="2571744"/>
              <a:ext cx="1476000" cy="928694"/>
              <a:chOff x="2143108" y="1643050"/>
              <a:chExt cx="1476000" cy="928694"/>
            </a:xfrm>
          </p:grpSpPr>
          <p:sp>
            <p:nvSpPr>
              <p:cNvPr id="3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9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40" name="Form 39"/>
            <p:cNvCxnSpPr>
              <a:stCxn id="51" idx="2"/>
              <a:endCxn id="50" idx="0"/>
            </p:cNvCxnSpPr>
            <p:nvPr/>
          </p:nvCxnSpPr>
          <p:spPr>
            <a:xfrm rot="5400000">
              <a:off x="7314679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Form 39"/>
            <p:cNvCxnSpPr>
              <a:stCxn id="48" idx="0"/>
              <a:endCxn id="49" idx="2"/>
            </p:cNvCxnSpPr>
            <p:nvPr/>
          </p:nvCxnSpPr>
          <p:spPr>
            <a:xfrm rot="5400000" flipH="1" flipV="1">
              <a:off x="6814613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7429520" y="2310134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6294196" y="2143116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6960190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6960190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7460256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7460256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265085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5143504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6603000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71" name="Form 39"/>
            <p:cNvCxnSpPr>
              <a:stCxn id="69" idx="3"/>
              <a:endCxn id="70" idx="1"/>
            </p:cNvCxnSpPr>
            <p:nvPr/>
          </p:nvCxnSpPr>
          <p:spPr>
            <a:xfrm>
              <a:off x="5286380" y="1571612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5643570" y="133424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6" name="Rechteck 75"/>
            <p:cNvSpPr/>
            <p:nvPr/>
          </p:nvSpPr>
          <p:spPr bwMode="auto">
            <a:xfrm>
              <a:off x="5158872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8" name="Rechteck 77"/>
            <p:cNvSpPr/>
            <p:nvPr/>
          </p:nvSpPr>
          <p:spPr bwMode="auto">
            <a:xfrm>
              <a:off x="6603000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0" name="Form 39"/>
            <p:cNvCxnSpPr>
              <a:stCxn id="76" idx="3"/>
              <a:endCxn id="78" idx="1"/>
            </p:cNvCxnSpPr>
            <p:nvPr/>
          </p:nvCxnSpPr>
          <p:spPr>
            <a:xfrm>
              <a:off x="5301748" y="2967354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5715008" y="273767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660300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87" name="Rechteck 86"/>
            <p:cNvSpPr/>
            <p:nvPr/>
          </p:nvSpPr>
          <p:spPr bwMode="auto">
            <a:xfrm>
              <a:off x="5151188" y="18089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8" name="Form 39"/>
            <p:cNvCxnSpPr>
              <a:stCxn id="85" idx="1"/>
              <a:endCxn id="87" idx="3"/>
            </p:cNvCxnSpPr>
            <p:nvPr/>
          </p:nvCxnSpPr>
          <p:spPr>
            <a:xfrm rot="10800000">
              <a:off x="5294064" y="1880416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43"/>
            <p:cNvSpPr txBox="1">
              <a:spLocks noChangeArrowheads="1"/>
            </p:cNvSpPr>
            <p:nvPr/>
          </p:nvSpPr>
          <p:spPr bwMode="auto">
            <a:xfrm>
              <a:off x="5087434" y="16683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3" name="Rechteck 92"/>
            <p:cNvSpPr/>
            <p:nvPr/>
          </p:nvSpPr>
          <p:spPr bwMode="auto">
            <a:xfrm>
              <a:off x="6603000" y="171448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94" name="Rechteck 93"/>
            <p:cNvSpPr/>
            <p:nvPr/>
          </p:nvSpPr>
          <p:spPr bwMode="auto">
            <a:xfrm>
              <a:off x="5133538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95" name="Form 39"/>
            <p:cNvCxnSpPr>
              <a:stCxn id="93" idx="1"/>
              <a:endCxn id="94" idx="3"/>
            </p:cNvCxnSpPr>
            <p:nvPr/>
          </p:nvCxnSpPr>
          <p:spPr>
            <a:xfrm rot="10800000" flipV="1">
              <a:off x="5276414" y="1785926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5102802" y="228599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02" name="Gruppieren 101"/>
            <p:cNvGrpSpPr/>
            <p:nvPr/>
          </p:nvGrpSpPr>
          <p:grpSpPr>
            <a:xfrm>
              <a:off x="1008930" y="3571876"/>
              <a:ext cx="1476000" cy="785818"/>
              <a:chOff x="2143108" y="1643050"/>
              <a:chExt cx="1476000" cy="785818"/>
            </a:xfrm>
          </p:grpSpPr>
          <p:sp>
            <p:nvSpPr>
              <p:cNvPr id="10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4" name="Rechteck 10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5" name="Rechteck 104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06" name="Gruppieren 105"/>
            <p:cNvGrpSpPr/>
            <p:nvPr/>
          </p:nvGrpSpPr>
          <p:grpSpPr>
            <a:xfrm>
              <a:off x="2643174" y="3571876"/>
              <a:ext cx="1643074" cy="785818"/>
              <a:chOff x="2143108" y="1643050"/>
              <a:chExt cx="1643074" cy="785818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8" name="Rechteck 10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9" name="Rechteck 108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11" name="Rechteck 110"/>
            <p:cNvSpPr/>
            <p:nvPr/>
          </p:nvSpPr>
          <p:spPr bwMode="auto">
            <a:xfrm>
              <a:off x="1673778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2316720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13" name="Form 125"/>
            <p:cNvCxnSpPr>
              <a:stCxn id="111" idx="2"/>
            </p:cNvCxnSpPr>
            <p:nvPr/>
          </p:nvCxnSpPr>
          <p:spPr>
            <a:xfrm rot="16200000" flipH="1">
              <a:off x="1103131" y="2928077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Form 125"/>
            <p:cNvCxnSpPr>
              <a:stCxn id="112" idx="2"/>
            </p:cNvCxnSpPr>
            <p:nvPr/>
          </p:nvCxnSpPr>
          <p:spPr>
            <a:xfrm rot="16200000" flipH="1">
              <a:off x="2283492" y="2390657"/>
              <a:ext cx="1285884" cy="107655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43"/>
            <p:cNvSpPr txBox="1">
              <a:spLocks noChangeArrowheads="1"/>
            </p:cNvSpPr>
            <p:nvPr/>
          </p:nvSpPr>
          <p:spPr bwMode="auto">
            <a:xfrm>
              <a:off x="1683744" y="331686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0" name="Text Box 43"/>
            <p:cNvSpPr txBox="1">
              <a:spLocks noChangeArrowheads="1"/>
            </p:cNvSpPr>
            <p:nvPr/>
          </p:nvSpPr>
          <p:spPr bwMode="auto">
            <a:xfrm>
              <a:off x="3390572" y="330917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6578462" y="5274246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2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129" name="Gruppieren 128"/>
            <p:cNvGrpSpPr/>
            <p:nvPr/>
          </p:nvGrpSpPr>
          <p:grpSpPr>
            <a:xfrm>
              <a:off x="4601250" y="4143380"/>
              <a:ext cx="1714512" cy="571504"/>
              <a:chOff x="2143108" y="1643050"/>
              <a:chExt cx="1714512" cy="571504"/>
            </a:xfrm>
          </p:grpSpPr>
          <p:sp>
            <p:nvSpPr>
              <p:cNvPr id="13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2" name="Rechteck 13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133" name="Gruppieren 132"/>
            <p:cNvGrpSpPr/>
            <p:nvPr/>
          </p:nvGrpSpPr>
          <p:grpSpPr>
            <a:xfrm>
              <a:off x="6387200" y="4143380"/>
              <a:ext cx="1714512" cy="571504"/>
              <a:chOff x="2143108" y="1643050"/>
              <a:chExt cx="1714512" cy="571504"/>
            </a:xfrm>
          </p:grpSpPr>
          <p:sp>
            <p:nvSpPr>
              <p:cNvPr id="13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5" name="Rechteck 134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136" name="Form 39"/>
            <p:cNvCxnSpPr>
              <a:stCxn id="156" idx="0"/>
              <a:endCxn id="158" idx="1"/>
            </p:cNvCxnSpPr>
            <p:nvPr/>
          </p:nvCxnSpPr>
          <p:spPr>
            <a:xfrm rot="5400000" flipH="1" flipV="1">
              <a:off x="5958572" y="3500438"/>
              <a:ext cx="785818" cy="500066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hteck 138"/>
            <p:cNvSpPr/>
            <p:nvPr/>
          </p:nvSpPr>
          <p:spPr bwMode="auto">
            <a:xfrm>
              <a:off x="7948870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7958836" y="44852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7935784" y="30003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7928100" y="16584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3" name="Form 39"/>
            <p:cNvCxnSpPr>
              <a:stCxn id="139" idx="3"/>
              <a:endCxn id="141" idx="3"/>
            </p:cNvCxnSpPr>
            <p:nvPr/>
          </p:nvCxnSpPr>
          <p:spPr>
            <a:xfrm flipH="1" flipV="1">
              <a:off x="8078660" y="3071810"/>
              <a:ext cx="13086" cy="1214446"/>
            </a:xfrm>
            <a:prstGeom prst="bentConnector3">
              <a:avLst>
                <a:gd name="adj1" fmla="val -1746905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Form 39"/>
            <p:cNvCxnSpPr>
              <a:stCxn id="140" idx="3"/>
              <a:endCxn id="142" idx="3"/>
            </p:cNvCxnSpPr>
            <p:nvPr/>
          </p:nvCxnSpPr>
          <p:spPr>
            <a:xfrm flipH="1" flipV="1">
              <a:off x="8070976" y="1729856"/>
              <a:ext cx="30736" cy="2826784"/>
            </a:xfrm>
            <a:prstGeom prst="bentConnector3">
              <a:avLst>
                <a:gd name="adj1" fmla="val -1618757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hteck 154"/>
            <p:cNvSpPr/>
            <p:nvPr/>
          </p:nvSpPr>
          <p:spPr bwMode="auto">
            <a:xfrm>
              <a:off x="5744258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6" name="Rechteck 155"/>
            <p:cNvSpPr/>
            <p:nvPr/>
          </p:nvSpPr>
          <p:spPr bwMode="auto">
            <a:xfrm>
              <a:off x="6030010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8" name="Rechteck 157"/>
            <p:cNvSpPr/>
            <p:nvPr/>
          </p:nvSpPr>
          <p:spPr bwMode="auto">
            <a:xfrm>
              <a:off x="6601514" y="328612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0" name="Rechteck 159"/>
            <p:cNvSpPr/>
            <p:nvPr/>
          </p:nvSpPr>
          <p:spPr bwMode="auto">
            <a:xfrm>
              <a:off x="6601514" y="19288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62" name="Form 39"/>
            <p:cNvCxnSpPr>
              <a:stCxn id="155" idx="0"/>
              <a:endCxn id="160" idx="1"/>
            </p:cNvCxnSpPr>
            <p:nvPr/>
          </p:nvCxnSpPr>
          <p:spPr>
            <a:xfrm rot="5400000" flipH="1" flipV="1">
              <a:off x="5137035" y="2678901"/>
              <a:ext cx="2143140" cy="785818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 Box 43"/>
            <p:cNvSpPr txBox="1">
              <a:spLocks noChangeArrowheads="1"/>
            </p:cNvSpPr>
            <p:nvPr/>
          </p:nvSpPr>
          <p:spPr bwMode="auto">
            <a:xfrm>
              <a:off x="5649768" y="1778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7" name="Text Box 43"/>
            <p:cNvSpPr txBox="1">
              <a:spLocks noChangeArrowheads="1"/>
            </p:cNvSpPr>
            <p:nvPr/>
          </p:nvSpPr>
          <p:spPr bwMode="auto">
            <a:xfrm>
              <a:off x="5843312" y="313556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8" name="Text Box 43"/>
            <p:cNvSpPr txBox="1">
              <a:spLocks noChangeArrowheads="1"/>
            </p:cNvSpPr>
            <p:nvPr/>
          </p:nvSpPr>
          <p:spPr bwMode="auto">
            <a:xfrm>
              <a:off x="7989572" y="1492490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9" name="Text Box 43"/>
            <p:cNvSpPr txBox="1">
              <a:spLocks noChangeArrowheads="1"/>
            </p:cNvSpPr>
            <p:nvPr/>
          </p:nvSpPr>
          <p:spPr bwMode="auto">
            <a:xfrm>
              <a:off x="7989572" y="282447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72" name="Gruppieren 171"/>
            <p:cNvGrpSpPr/>
            <p:nvPr/>
          </p:nvGrpSpPr>
          <p:grpSpPr>
            <a:xfrm>
              <a:off x="1000100" y="4643446"/>
              <a:ext cx="1476000" cy="928694"/>
              <a:chOff x="2143108" y="1643050"/>
              <a:chExt cx="1476000" cy="928694"/>
            </a:xfrm>
          </p:grpSpPr>
          <p:sp>
            <p:nvSpPr>
              <p:cNvPr id="17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I3:Attribute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74" name="Rechteck 17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5" name="Rechteck 17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76" name="Form 125"/>
            <p:cNvCxnSpPr>
              <a:stCxn id="11" idx="1"/>
              <a:endCxn id="175" idx="1"/>
            </p:cNvCxnSpPr>
            <p:nvPr/>
          </p:nvCxnSpPr>
          <p:spPr>
            <a:xfrm rot="10800000" flipV="1">
              <a:off x="1000100" y="2032117"/>
              <a:ext cx="316488" cy="3214710"/>
            </a:xfrm>
            <a:prstGeom prst="bentConnector3">
              <a:avLst>
                <a:gd name="adj1" fmla="val 172230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 Box 43"/>
            <p:cNvSpPr txBox="1">
              <a:spLocks noChangeArrowheads="1"/>
            </p:cNvSpPr>
            <p:nvPr/>
          </p:nvSpPr>
          <p:spPr bwMode="auto">
            <a:xfrm>
              <a:off x="668244" y="437306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grpSp>
        <p:nvGrpSpPr>
          <p:cNvPr id="123" name="Gruppieren 122"/>
          <p:cNvGrpSpPr/>
          <p:nvPr/>
        </p:nvGrpSpPr>
        <p:grpSpPr>
          <a:xfrm>
            <a:off x="642910" y="1071546"/>
            <a:ext cx="8107942" cy="4572032"/>
            <a:chOff x="642910" y="1071546"/>
            <a:chExt cx="8107942" cy="4572032"/>
          </a:xfrm>
        </p:grpSpPr>
        <p:sp>
          <p:nvSpPr>
            <p:cNvPr id="126" name="Rechteck 125"/>
            <p:cNvSpPr/>
            <p:nvPr/>
          </p:nvSpPr>
          <p:spPr bwMode="auto">
            <a:xfrm>
              <a:off x="642910" y="1071546"/>
              <a:ext cx="8101744" cy="457203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3" name="Gruppieren 11"/>
            <p:cNvGrpSpPr/>
            <p:nvPr/>
          </p:nvGrpSpPr>
          <p:grpSpPr>
            <a:xfrm>
              <a:off x="1316588" y="1500174"/>
              <a:ext cx="1476000" cy="785818"/>
              <a:chOff x="2143108" y="1643050"/>
              <a:chExt cx="1476000" cy="785818"/>
            </a:xfrm>
          </p:grpSpPr>
          <p:sp>
            <p:nvSpPr>
              <p:cNvPr id="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5" name="Gruppieren 12"/>
            <p:cNvGrpSpPr/>
            <p:nvPr/>
          </p:nvGrpSpPr>
          <p:grpSpPr>
            <a:xfrm>
              <a:off x="3816918" y="1222106"/>
              <a:ext cx="1476000" cy="785818"/>
              <a:chOff x="2143108" y="1643050"/>
              <a:chExt cx="1476000" cy="785818"/>
            </a:xfrm>
          </p:grpSpPr>
          <p:sp>
            <p:nvSpPr>
              <p:cNvPr id="1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7" name="Gruppieren 17"/>
            <p:cNvGrpSpPr/>
            <p:nvPr/>
          </p:nvGrpSpPr>
          <p:grpSpPr>
            <a:xfrm>
              <a:off x="3816918" y="2285992"/>
              <a:ext cx="1476000" cy="785818"/>
              <a:chOff x="2143108" y="1643050"/>
              <a:chExt cx="1476000" cy="785818"/>
            </a:xfrm>
          </p:grpSpPr>
          <p:sp>
            <p:nvSpPr>
              <p:cNvPr id="1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" name="Rechteck 2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2" name="Form 125"/>
            <p:cNvCxnSpPr>
              <a:endCxn id="60" idx="3"/>
            </p:cNvCxnSpPr>
            <p:nvPr/>
          </p:nvCxnSpPr>
          <p:spPr>
            <a:xfrm rot="10800000">
              <a:off x="2793734" y="1643050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Form 125"/>
            <p:cNvCxnSpPr>
              <a:endCxn id="65" idx="3"/>
            </p:cNvCxnSpPr>
            <p:nvPr/>
          </p:nvCxnSpPr>
          <p:spPr>
            <a:xfrm rot="10800000">
              <a:off x="2786050" y="2214555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683876" y="1414468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699244" y="199255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9" name="Gruppieren 31"/>
            <p:cNvGrpSpPr/>
            <p:nvPr/>
          </p:nvGrpSpPr>
          <p:grpSpPr>
            <a:xfrm>
              <a:off x="6603000" y="1214422"/>
              <a:ext cx="1476000" cy="928694"/>
              <a:chOff x="2143108" y="1643050"/>
              <a:chExt cx="1476000" cy="928694"/>
            </a:xfrm>
          </p:grpSpPr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5" name="Rechteck 3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0" name="Gruppieren 35"/>
            <p:cNvGrpSpPr/>
            <p:nvPr/>
          </p:nvGrpSpPr>
          <p:grpSpPr>
            <a:xfrm>
              <a:off x="6603000" y="2571744"/>
              <a:ext cx="1476000" cy="928694"/>
              <a:chOff x="2143108" y="1643050"/>
              <a:chExt cx="1476000" cy="928694"/>
            </a:xfrm>
          </p:grpSpPr>
          <p:sp>
            <p:nvSpPr>
              <p:cNvPr id="3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9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40" name="Form 39"/>
            <p:cNvCxnSpPr>
              <a:stCxn id="51" idx="2"/>
              <a:endCxn id="50" idx="0"/>
            </p:cNvCxnSpPr>
            <p:nvPr/>
          </p:nvCxnSpPr>
          <p:spPr>
            <a:xfrm rot="5400000">
              <a:off x="7314679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Form 39"/>
            <p:cNvCxnSpPr>
              <a:stCxn id="48" idx="0"/>
              <a:endCxn id="49" idx="2"/>
            </p:cNvCxnSpPr>
            <p:nvPr/>
          </p:nvCxnSpPr>
          <p:spPr>
            <a:xfrm rot="5400000" flipH="1" flipV="1">
              <a:off x="6814613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7429520" y="2310134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6294196" y="2143116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6960190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6960190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7460256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7460256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265085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5143504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6603000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71" name="Form 39"/>
            <p:cNvCxnSpPr>
              <a:stCxn id="69" idx="3"/>
              <a:endCxn id="70" idx="1"/>
            </p:cNvCxnSpPr>
            <p:nvPr/>
          </p:nvCxnSpPr>
          <p:spPr>
            <a:xfrm>
              <a:off x="5286380" y="1571612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5643570" y="133424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6" name="Rechteck 75"/>
            <p:cNvSpPr/>
            <p:nvPr/>
          </p:nvSpPr>
          <p:spPr bwMode="auto">
            <a:xfrm>
              <a:off x="5158872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8" name="Rechteck 77"/>
            <p:cNvSpPr/>
            <p:nvPr/>
          </p:nvSpPr>
          <p:spPr bwMode="auto">
            <a:xfrm>
              <a:off x="6603000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0" name="Form 39"/>
            <p:cNvCxnSpPr>
              <a:stCxn id="76" idx="3"/>
              <a:endCxn id="78" idx="1"/>
            </p:cNvCxnSpPr>
            <p:nvPr/>
          </p:nvCxnSpPr>
          <p:spPr>
            <a:xfrm>
              <a:off x="5301748" y="2967354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5715008" y="273767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660300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87" name="Rechteck 86"/>
            <p:cNvSpPr/>
            <p:nvPr/>
          </p:nvSpPr>
          <p:spPr bwMode="auto">
            <a:xfrm>
              <a:off x="5151188" y="18089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8" name="Form 39"/>
            <p:cNvCxnSpPr>
              <a:stCxn id="85" idx="1"/>
              <a:endCxn id="87" idx="3"/>
            </p:cNvCxnSpPr>
            <p:nvPr/>
          </p:nvCxnSpPr>
          <p:spPr>
            <a:xfrm rot="10800000">
              <a:off x="5294064" y="1880416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43"/>
            <p:cNvSpPr txBox="1">
              <a:spLocks noChangeArrowheads="1"/>
            </p:cNvSpPr>
            <p:nvPr/>
          </p:nvSpPr>
          <p:spPr bwMode="auto">
            <a:xfrm>
              <a:off x="5087434" y="16683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3" name="Rechteck 92"/>
            <p:cNvSpPr/>
            <p:nvPr/>
          </p:nvSpPr>
          <p:spPr bwMode="auto">
            <a:xfrm>
              <a:off x="6603000" y="171448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94" name="Rechteck 93"/>
            <p:cNvSpPr/>
            <p:nvPr/>
          </p:nvSpPr>
          <p:spPr bwMode="auto">
            <a:xfrm>
              <a:off x="5133538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95" name="Form 39"/>
            <p:cNvCxnSpPr>
              <a:stCxn id="93" idx="1"/>
              <a:endCxn id="94" idx="3"/>
            </p:cNvCxnSpPr>
            <p:nvPr/>
          </p:nvCxnSpPr>
          <p:spPr>
            <a:xfrm rot="10800000" flipV="1">
              <a:off x="5276414" y="1785926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5102802" y="228599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2" name="Gruppieren 101"/>
            <p:cNvGrpSpPr/>
            <p:nvPr/>
          </p:nvGrpSpPr>
          <p:grpSpPr>
            <a:xfrm>
              <a:off x="1008930" y="3571876"/>
              <a:ext cx="1476000" cy="785818"/>
              <a:chOff x="2143108" y="1643050"/>
              <a:chExt cx="1476000" cy="785818"/>
            </a:xfrm>
          </p:grpSpPr>
          <p:sp>
            <p:nvSpPr>
              <p:cNvPr id="10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4" name="Rechteck 10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5" name="Rechteck 104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3" name="Gruppieren 105"/>
            <p:cNvGrpSpPr/>
            <p:nvPr/>
          </p:nvGrpSpPr>
          <p:grpSpPr>
            <a:xfrm>
              <a:off x="2643174" y="3571876"/>
              <a:ext cx="1643074" cy="785818"/>
              <a:chOff x="2143108" y="1643050"/>
              <a:chExt cx="1643074" cy="785818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8" name="Rechteck 10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9" name="Rechteck 108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11" name="Rechteck 110"/>
            <p:cNvSpPr/>
            <p:nvPr/>
          </p:nvSpPr>
          <p:spPr bwMode="auto">
            <a:xfrm>
              <a:off x="1673778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13" name="Form 125"/>
            <p:cNvCxnSpPr>
              <a:stCxn id="111" idx="2"/>
            </p:cNvCxnSpPr>
            <p:nvPr/>
          </p:nvCxnSpPr>
          <p:spPr>
            <a:xfrm rot="16200000" flipH="1">
              <a:off x="1103131" y="2928077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Form 125"/>
            <p:cNvCxnSpPr>
              <a:stCxn id="112" idx="2"/>
              <a:endCxn id="107" idx="0"/>
            </p:cNvCxnSpPr>
            <p:nvPr/>
          </p:nvCxnSpPr>
          <p:spPr>
            <a:xfrm rot="16200000" flipH="1">
              <a:off x="2446719" y="2553884"/>
              <a:ext cx="1285884" cy="75009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43"/>
            <p:cNvSpPr txBox="1">
              <a:spLocks noChangeArrowheads="1"/>
            </p:cNvSpPr>
            <p:nvPr/>
          </p:nvSpPr>
          <p:spPr bwMode="auto">
            <a:xfrm>
              <a:off x="1683744" y="331686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0" name="Text Box 43"/>
            <p:cNvSpPr txBox="1">
              <a:spLocks noChangeArrowheads="1"/>
            </p:cNvSpPr>
            <p:nvPr/>
          </p:nvSpPr>
          <p:spPr bwMode="auto">
            <a:xfrm>
              <a:off x="3390572" y="330917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6578462" y="5274246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3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17" name="Gruppieren 128"/>
            <p:cNvGrpSpPr/>
            <p:nvPr/>
          </p:nvGrpSpPr>
          <p:grpSpPr>
            <a:xfrm>
              <a:off x="4601250" y="4143380"/>
              <a:ext cx="1714512" cy="571504"/>
              <a:chOff x="2143108" y="1643050"/>
              <a:chExt cx="1714512" cy="571504"/>
            </a:xfrm>
          </p:grpSpPr>
          <p:sp>
            <p:nvSpPr>
              <p:cNvPr id="13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2" name="Rechteck 13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18" name="Gruppieren 132"/>
            <p:cNvGrpSpPr/>
            <p:nvPr/>
          </p:nvGrpSpPr>
          <p:grpSpPr>
            <a:xfrm>
              <a:off x="6387200" y="4143380"/>
              <a:ext cx="1714512" cy="571504"/>
              <a:chOff x="2143108" y="1643050"/>
              <a:chExt cx="1714512" cy="571504"/>
            </a:xfrm>
          </p:grpSpPr>
          <p:sp>
            <p:nvSpPr>
              <p:cNvPr id="13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5" name="Rechteck 134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136" name="Form 39"/>
            <p:cNvCxnSpPr>
              <a:stCxn id="156" idx="0"/>
              <a:endCxn id="158" idx="1"/>
            </p:cNvCxnSpPr>
            <p:nvPr/>
          </p:nvCxnSpPr>
          <p:spPr>
            <a:xfrm rot="5400000" flipH="1" flipV="1">
              <a:off x="5958572" y="3500438"/>
              <a:ext cx="785818" cy="500066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hteck 138"/>
            <p:cNvSpPr/>
            <p:nvPr/>
          </p:nvSpPr>
          <p:spPr bwMode="auto">
            <a:xfrm>
              <a:off x="7948870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7958836" y="44852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7935784" y="30003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7928100" y="16584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3" name="Form 39"/>
            <p:cNvCxnSpPr>
              <a:stCxn id="139" idx="3"/>
              <a:endCxn id="141" idx="3"/>
            </p:cNvCxnSpPr>
            <p:nvPr/>
          </p:nvCxnSpPr>
          <p:spPr>
            <a:xfrm flipH="1" flipV="1">
              <a:off x="8078660" y="3071810"/>
              <a:ext cx="13086" cy="1214446"/>
            </a:xfrm>
            <a:prstGeom prst="bentConnector3">
              <a:avLst>
                <a:gd name="adj1" fmla="val -1746905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Form 39"/>
            <p:cNvCxnSpPr>
              <a:stCxn id="140" idx="3"/>
              <a:endCxn id="142" idx="3"/>
            </p:cNvCxnSpPr>
            <p:nvPr/>
          </p:nvCxnSpPr>
          <p:spPr>
            <a:xfrm flipH="1" flipV="1">
              <a:off x="8070976" y="1729856"/>
              <a:ext cx="30736" cy="2826784"/>
            </a:xfrm>
            <a:prstGeom prst="bentConnector3">
              <a:avLst>
                <a:gd name="adj1" fmla="val -1618757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hteck 154"/>
            <p:cNvSpPr/>
            <p:nvPr/>
          </p:nvSpPr>
          <p:spPr bwMode="auto">
            <a:xfrm>
              <a:off x="5744258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6" name="Rechteck 155"/>
            <p:cNvSpPr/>
            <p:nvPr/>
          </p:nvSpPr>
          <p:spPr bwMode="auto">
            <a:xfrm>
              <a:off x="6030010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8" name="Rechteck 157"/>
            <p:cNvSpPr/>
            <p:nvPr/>
          </p:nvSpPr>
          <p:spPr bwMode="auto">
            <a:xfrm>
              <a:off x="6601514" y="328612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0" name="Rechteck 159"/>
            <p:cNvSpPr/>
            <p:nvPr/>
          </p:nvSpPr>
          <p:spPr bwMode="auto">
            <a:xfrm>
              <a:off x="6601514" y="19288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62" name="Form 39"/>
            <p:cNvCxnSpPr>
              <a:stCxn id="155" idx="0"/>
              <a:endCxn id="160" idx="1"/>
            </p:cNvCxnSpPr>
            <p:nvPr/>
          </p:nvCxnSpPr>
          <p:spPr>
            <a:xfrm rot="5400000" flipH="1" flipV="1">
              <a:off x="5137035" y="2678901"/>
              <a:ext cx="2143140" cy="785818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 Box 43"/>
            <p:cNvSpPr txBox="1">
              <a:spLocks noChangeArrowheads="1"/>
            </p:cNvSpPr>
            <p:nvPr/>
          </p:nvSpPr>
          <p:spPr bwMode="auto">
            <a:xfrm>
              <a:off x="5649768" y="1778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7" name="Text Box 43"/>
            <p:cNvSpPr txBox="1">
              <a:spLocks noChangeArrowheads="1"/>
            </p:cNvSpPr>
            <p:nvPr/>
          </p:nvSpPr>
          <p:spPr bwMode="auto">
            <a:xfrm>
              <a:off x="5843312" y="313556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8" name="Text Box 43"/>
            <p:cNvSpPr txBox="1">
              <a:spLocks noChangeArrowheads="1"/>
            </p:cNvSpPr>
            <p:nvPr/>
          </p:nvSpPr>
          <p:spPr bwMode="auto">
            <a:xfrm>
              <a:off x="7989572" y="1492490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9" name="Text Box 43"/>
            <p:cNvSpPr txBox="1">
              <a:spLocks noChangeArrowheads="1"/>
            </p:cNvSpPr>
            <p:nvPr/>
          </p:nvSpPr>
          <p:spPr bwMode="auto">
            <a:xfrm>
              <a:off x="7989572" y="282447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23" name="Gruppieren 171"/>
            <p:cNvGrpSpPr/>
            <p:nvPr/>
          </p:nvGrpSpPr>
          <p:grpSpPr>
            <a:xfrm>
              <a:off x="1000100" y="4643446"/>
              <a:ext cx="1476000" cy="928694"/>
              <a:chOff x="2143108" y="1643050"/>
              <a:chExt cx="1476000" cy="928694"/>
            </a:xfrm>
          </p:grpSpPr>
          <p:sp>
            <p:nvSpPr>
              <p:cNvPr id="17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I3:Attribute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74" name="Rechteck 17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5" name="Rechteck 17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76" name="Form 125"/>
            <p:cNvCxnSpPr>
              <a:stCxn id="11" idx="1"/>
              <a:endCxn id="175" idx="1"/>
            </p:cNvCxnSpPr>
            <p:nvPr/>
          </p:nvCxnSpPr>
          <p:spPr>
            <a:xfrm rot="10800000" flipV="1">
              <a:off x="1000100" y="2032117"/>
              <a:ext cx="316488" cy="3214710"/>
            </a:xfrm>
            <a:prstGeom prst="bentConnector3">
              <a:avLst>
                <a:gd name="adj1" fmla="val 172230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 Box 43"/>
            <p:cNvSpPr txBox="1">
              <a:spLocks noChangeArrowheads="1"/>
            </p:cNvSpPr>
            <p:nvPr/>
          </p:nvSpPr>
          <p:spPr bwMode="auto">
            <a:xfrm>
              <a:off x="668244" y="437306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99" name="Gruppieren 171"/>
            <p:cNvGrpSpPr/>
            <p:nvPr/>
          </p:nvGrpSpPr>
          <p:grpSpPr>
            <a:xfrm>
              <a:off x="2714612" y="4643446"/>
              <a:ext cx="1476000" cy="928694"/>
              <a:chOff x="2143108" y="1643050"/>
              <a:chExt cx="1476000" cy="928694"/>
            </a:xfrm>
          </p:grpSpPr>
          <p:sp>
            <p:nvSpPr>
              <p:cNvPr id="10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AD400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I4:Attribute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1" name="Rechteck 100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2" name="Rechteck 101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6AD4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06" name="Form 125"/>
            <p:cNvCxnSpPr>
              <a:stCxn id="118" idx="2"/>
              <a:endCxn id="102" idx="1"/>
            </p:cNvCxnSpPr>
            <p:nvPr/>
          </p:nvCxnSpPr>
          <p:spPr>
            <a:xfrm rot="16200000" flipH="1">
              <a:off x="1155073" y="3687287"/>
              <a:ext cx="2968519" cy="150560"/>
            </a:xfrm>
            <a:prstGeom prst="bentConnector2">
              <a:avLst/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 Box 43"/>
            <p:cNvSpPr txBox="1">
              <a:spLocks noChangeArrowheads="1"/>
            </p:cNvSpPr>
            <p:nvPr/>
          </p:nvSpPr>
          <p:spPr bwMode="auto">
            <a:xfrm>
              <a:off x="2436544" y="4365378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18" name="Rechteck 117"/>
            <p:cNvSpPr/>
            <p:nvPr/>
          </p:nvSpPr>
          <p:spPr bwMode="auto">
            <a:xfrm>
              <a:off x="2492614" y="213543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grpSp>
        <p:nvGrpSpPr>
          <p:cNvPr id="138" name="Gruppieren 137"/>
          <p:cNvGrpSpPr/>
          <p:nvPr/>
        </p:nvGrpSpPr>
        <p:grpSpPr>
          <a:xfrm>
            <a:off x="642910" y="1071546"/>
            <a:ext cx="8107942" cy="4572032"/>
            <a:chOff x="642910" y="1071546"/>
            <a:chExt cx="8107942" cy="4572032"/>
          </a:xfrm>
        </p:grpSpPr>
        <p:sp>
          <p:nvSpPr>
            <p:cNvPr id="126" name="Rechteck 125"/>
            <p:cNvSpPr/>
            <p:nvPr/>
          </p:nvSpPr>
          <p:spPr bwMode="auto">
            <a:xfrm>
              <a:off x="642910" y="1071546"/>
              <a:ext cx="8101744" cy="457203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9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46" tIns="46023" rIns="92046" bIns="46023" anchor="ctr"/>
            <a:lstStyle/>
            <a:p>
              <a:pPr marL="0" marR="0" indent="0" algn="ctr" defTabSz="7620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de-AT" sz="1400" b="1" dirty="0" smtClean="0">
                <a:latin typeface="Myriad Roman" pitchFamily="34" charset="0"/>
              </a:endParaRPr>
            </a:p>
          </p:txBody>
        </p:sp>
        <p:grpSp>
          <p:nvGrpSpPr>
            <p:cNvPr id="3" name="Gruppieren 11"/>
            <p:cNvGrpSpPr/>
            <p:nvPr/>
          </p:nvGrpSpPr>
          <p:grpSpPr>
            <a:xfrm>
              <a:off x="1316588" y="1500174"/>
              <a:ext cx="1476000" cy="785818"/>
              <a:chOff x="2143108" y="1643050"/>
              <a:chExt cx="1476000" cy="785818"/>
            </a:xfrm>
          </p:grpSpPr>
          <p:sp>
            <p:nvSpPr>
              <p:cNvPr id="6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C1:Class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Rechteck 1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=‘Person‘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 = 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5" name="Gruppieren 12"/>
            <p:cNvGrpSpPr/>
            <p:nvPr/>
          </p:nvGrpSpPr>
          <p:grpSpPr>
            <a:xfrm>
              <a:off x="3816918" y="1222106"/>
              <a:ext cx="1476000" cy="785818"/>
              <a:chOff x="2143108" y="1643050"/>
              <a:chExt cx="1476000" cy="785818"/>
            </a:xfrm>
          </p:grpSpPr>
          <p:sp>
            <p:nvSpPr>
              <p:cNvPr id="1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C2:Class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=‘Man‘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7" name="Gruppieren 17"/>
            <p:cNvGrpSpPr/>
            <p:nvPr/>
          </p:nvGrpSpPr>
          <p:grpSpPr>
            <a:xfrm>
              <a:off x="3816918" y="2285992"/>
              <a:ext cx="1476000" cy="785818"/>
              <a:chOff x="2143108" y="1643050"/>
              <a:chExt cx="1476000" cy="785818"/>
            </a:xfrm>
          </p:grpSpPr>
          <p:sp>
            <p:nvSpPr>
              <p:cNvPr id="19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C3:Class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" name="Rechteck 20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Woman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isAbstract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22" name="Form 125"/>
            <p:cNvCxnSpPr>
              <a:endCxn id="60" idx="3"/>
            </p:cNvCxnSpPr>
            <p:nvPr/>
          </p:nvCxnSpPr>
          <p:spPr>
            <a:xfrm rot="10800000">
              <a:off x="2793734" y="1643050"/>
              <a:ext cx="1023184" cy="5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Form 125"/>
            <p:cNvCxnSpPr>
              <a:endCxn id="65" idx="3"/>
            </p:cNvCxnSpPr>
            <p:nvPr/>
          </p:nvCxnSpPr>
          <p:spPr>
            <a:xfrm rot="10800000">
              <a:off x="2786050" y="2214555"/>
              <a:ext cx="1030868" cy="6033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683876" y="1414468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643174" y="1992556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extends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9" name="Gruppieren 31"/>
            <p:cNvGrpSpPr/>
            <p:nvPr/>
          </p:nvGrpSpPr>
          <p:grpSpPr>
            <a:xfrm>
              <a:off x="6603000" y="1214422"/>
              <a:ext cx="1476000" cy="928694"/>
              <a:chOff x="2143108" y="1643050"/>
              <a:chExt cx="1476000" cy="928694"/>
            </a:xfrm>
          </p:grpSpPr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R1:Reference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5" name="Rechteck 3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wife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0" name="Gruppieren 35"/>
            <p:cNvGrpSpPr/>
            <p:nvPr/>
          </p:nvGrpSpPr>
          <p:grpSpPr>
            <a:xfrm>
              <a:off x="6603000" y="2571744"/>
              <a:ext cx="1476000" cy="928694"/>
              <a:chOff x="2143108" y="1643050"/>
              <a:chExt cx="1476000" cy="928694"/>
            </a:xfrm>
          </p:grpSpPr>
          <p:sp>
            <p:nvSpPr>
              <p:cNvPr id="3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R2:Reference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9" name="Rechteck 38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name</a:t>
                </a:r>
                <a:r>
                  <a:rPr lang="de-DE" sz="1200" dirty="0" smtClean="0">
                    <a:latin typeface="+mj-lt"/>
                  </a:rPr>
                  <a:t>=‘</a:t>
                </a:r>
                <a:r>
                  <a:rPr lang="de-DE" sz="1200" dirty="0" err="1" smtClean="0">
                    <a:latin typeface="+mj-lt"/>
                  </a:rPr>
                  <a:t>husband</a:t>
                </a:r>
                <a:r>
                  <a:rPr lang="de-DE" sz="1200" dirty="0" smtClean="0"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upperMulti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lowerMulti</a:t>
                </a:r>
                <a:r>
                  <a:rPr lang="de-DE" sz="1200" dirty="0" smtClean="0">
                    <a:latin typeface="+mj-lt"/>
                  </a:rPr>
                  <a:t>=0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40" name="Form 39"/>
            <p:cNvCxnSpPr>
              <a:stCxn id="51" idx="2"/>
              <a:endCxn id="50" idx="0"/>
            </p:cNvCxnSpPr>
            <p:nvPr/>
          </p:nvCxnSpPr>
          <p:spPr>
            <a:xfrm rot="5400000">
              <a:off x="7314679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Form 39"/>
            <p:cNvCxnSpPr>
              <a:stCxn id="48" idx="0"/>
              <a:endCxn id="49" idx="2"/>
            </p:cNvCxnSpPr>
            <p:nvPr/>
          </p:nvCxnSpPr>
          <p:spPr>
            <a:xfrm rot="5400000" flipH="1" flipV="1">
              <a:off x="6814613" y="2354729"/>
              <a:ext cx="43403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7429520" y="2310134"/>
              <a:ext cx="7858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6294196" y="2143116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opposite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6960190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6960190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7460256" y="257174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7460256" y="199483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2650858" y="15716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5143504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6603000" y="150017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71" name="Form 39"/>
            <p:cNvCxnSpPr>
              <a:stCxn id="69" idx="3"/>
              <a:endCxn id="70" idx="1"/>
            </p:cNvCxnSpPr>
            <p:nvPr/>
          </p:nvCxnSpPr>
          <p:spPr>
            <a:xfrm>
              <a:off x="5286380" y="1571612"/>
              <a:ext cx="1316620" cy="1588"/>
            </a:xfrm>
            <a:prstGeom prst="bentConnector3">
              <a:avLst>
                <a:gd name="adj1" fmla="val 5583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5643570" y="133424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76" name="Rechteck 75"/>
            <p:cNvSpPr/>
            <p:nvPr/>
          </p:nvSpPr>
          <p:spPr bwMode="auto">
            <a:xfrm>
              <a:off x="5158872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78" name="Rechteck 77"/>
            <p:cNvSpPr/>
            <p:nvPr/>
          </p:nvSpPr>
          <p:spPr bwMode="auto">
            <a:xfrm>
              <a:off x="6603000" y="28959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0" name="Form 39"/>
            <p:cNvCxnSpPr>
              <a:stCxn id="76" idx="3"/>
              <a:endCxn id="78" idx="1"/>
            </p:cNvCxnSpPr>
            <p:nvPr/>
          </p:nvCxnSpPr>
          <p:spPr>
            <a:xfrm>
              <a:off x="5301748" y="2967354"/>
              <a:ext cx="13012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5715008" y="273767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references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6603000" y="264318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87" name="Rechteck 86"/>
            <p:cNvSpPr/>
            <p:nvPr/>
          </p:nvSpPr>
          <p:spPr bwMode="auto">
            <a:xfrm>
              <a:off x="5151188" y="180897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88" name="Form 39"/>
            <p:cNvCxnSpPr>
              <a:stCxn id="85" idx="1"/>
              <a:endCxn id="87" idx="3"/>
            </p:cNvCxnSpPr>
            <p:nvPr/>
          </p:nvCxnSpPr>
          <p:spPr>
            <a:xfrm rot="10800000">
              <a:off x="5294064" y="1880416"/>
              <a:ext cx="1308936" cy="834204"/>
            </a:xfrm>
            <a:prstGeom prst="bentConnector3">
              <a:avLst>
                <a:gd name="adj1" fmla="val 6643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43"/>
            <p:cNvSpPr txBox="1">
              <a:spLocks noChangeArrowheads="1"/>
            </p:cNvSpPr>
            <p:nvPr/>
          </p:nvSpPr>
          <p:spPr bwMode="auto">
            <a:xfrm>
              <a:off x="5087434" y="166838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93" name="Rechteck 92"/>
            <p:cNvSpPr/>
            <p:nvPr/>
          </p:nvSpPr>
          <p:spPr bwMode="auto">
            <a:xfrm>
              <a:off x="6603000" y="171448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94" name="Rechteck 93"/>
            <p:cNvSpPr/>
            <p:nvPr/>
          </p:nvSpPr>
          <p:spPr bwMode="auto">
            <a:xfrm>
              <a:off x="5133538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95" name="Form 39"/>
            <p:cNvCxnSpPr>
              <a:stCxn id="93" idx="1"/>
              <a:endCxn id="94" idx="3"/>
            </p:cNvCxnSpPr>
            <p:nvPr/>
          </p:nvCxnSpPr>
          <p:spPr>
            <a:xfrm rot="10800000" flipV="1">
              <a:off x="5276414" y="1785926"/>
              <a:ext cx="1326586" cy="714380"/>
            </a:xfrm>
            <a:prstGeom prst="bentConnector3">
              <a:avLst>
                <a:gd name="adj1" fmla="val 1756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5102802" y="228599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smtClean="0">
                  <a:latin typeface="Myriad Roman" pitchFamily="34" charset="0"/>
                </a:rPr>
                <a:t>type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12" name="Gruppieren 101"/>
            <p:cNvGrpSpPr/>
            <p:nvPr/>
          </p:nvGrpSpPr>
          <p:grpSpPr>
            <a:xfrm>
              <a:off x="1008930" y="3571876"/>
              <a:ext cx="1476000" cy="785818"/>
              <a:chOff x="2143108" y="1643050"/>
              <a:chExt cx="1476000" cy="785818"/>
            </a:xfrm>
          </p:grpSpPr>
          <p:sp>
            <p:nvSpPr>
              <p:cNvPr id="10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I1:ID_Attribute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4" name="Rechteck 10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5" name="Rechteck 104"/>
              <p:cNvSpPr/>
              <p:nvPr/>
            </p:nvSpPr>
            <p:spPr bwMode="auto">
              <a:xfrm>
                <a:off x="2143108" y="1921118"/>
                <a:ext cx="1476000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3" name="Gruppieren 105"/>
            <p:cNvGrpSpPr/>
            <p:nvPr/>
          </p:nvGrpSpPr>
          <p:grpSpPr>
            <a:xfrm>
              <a:off x="2643174" y="3571876"/>
              <a:ext cx="1643074" cy="785818"/>
              <a:chOff x="2143108" y="1643050"/>
              <a:chExt cx="1643074" cy="785818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643074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I2:Desc_Attribute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8" name="Rechteck 107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9" name="Rechteck 108"/>
              <p:cNvSpPr/>
              <p:nvPr/>
            </p:nvSpPr>
            <p:spPr bwMode="auto">
              <a:xfrm>
                <a:off x="2143108" y="1921118"/>
                <a:ext cx="1643074" cy="507750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11" name="Rechteck 110"/>
            <p:cNvSpPr/>
            <p:nvPr/>
          </p:nvSpPr>
          <p:spPr bwMode="auto">
            <a:xfrm>
              <a:off x="1673778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2643174" y="2143116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13" name="Form 125"/>
            <p:cNvCxnSpPr>
              <a:stCxn id="111" idx="2"/>
            </p:cNvCxnSpPr>
            <p:nvPr/>
          </p:nvCxnSpPr>
          <p:spPr>
            <a:xfrm rot="16200000" flipH="1">
              <a:off x="1103131" y="2928077"/>
              <a:ext cx="1285884" cy="17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Form 125"/>
            <p:cNvCxnSpPr>
              <a:stCxn id="112" idx="2"/>
              <a:endCxn id="107" idx="0"/>
            </p:cNvCxnSpPr>
            <p:nvPr/>
          </p:nvCxnSpPr>
          <p:spPr>
            <a:xfrm rot="16200000" flipH="1">
              <a:off x="2446719" y="2553884"/>
              <a:ext cx="1285884" cy="75009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43"/>
            <p:cNvSpPr txBox="1">
              <a:spLocks noChangeArrowheads="1"/>
            </p:cNvSpPr>
            <p:nvPr/>
          </p:nvSpPr>
          <p:spPr bwMode="auto">
            <a:xfrm>
              <a:off x="1683744" y="3316860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0" name="Text Box 43"/>
            <p:cNvSpPr txBox="1">
              <a:spLocks noChangeArrowheads="1"/>
            </p:cNvSpPr>
            <p:nvPr/>
          </p:nvSpPr>
          <p:spPr bwMode="auto">
            <a:xfrm>
              <a:off x="3390572" y="3309176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6578462" y="5274246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 smtClean="0">
                  <a:latin typeface="+mj-lt"/>
                </a:rPr>
                <a:t>Model after </a:t>
              </a:r>
              <a:r>
                <a:rPr lang="de-DE" sz="1800" b="1" dirty="0" err="1" smtClean="0">
                  <a:latin typeface="+mj-lt"/>
                </a:rPr>
                <a:t>Rule</a:t>
              </a:r>
              <a:r>
                <a:rPr lang="de-DE" sz="1800" b="1" dirty="0" smtClean="0">
                  <a:latin typeface="+mj-lt"/>
                </a:rPr>
                <a:t> 4</a:t>
              </a:r>
              <a:endParaRPr lang="de-AT" sz="1800" b="1" dirty="0">
                <a:latin typeface="+mj-lt"/>
              </a:endParaRPr>
            </a:p>
          </p:txBody>
        </p:sp>
        <p:grpSp>
          <p:nvGrpSpPr>
            <p:cNvPr id="17" name="Gruppieren 128"/>
            <p:cNvGrpSpPr/>
            <p:nvPr/>
          </p:nvGrpSpPr>
          <p:grpSpPr>
            <a:xfrm>
              <a:off x="4601250" y="4143380"/>
              <a:ext cx="1714512" cy="571504"/>
              <a:chOff x="2143108" y="1643050"/>
              <a:chExt cx="1714512" cy="571504"/>
            </a:xfrm>
          </p:grpSpPr>
          <p:sp>
            <p:nvSpPr>
              <p:cNvPr id="13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A1:Association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2" name="Rechteck 131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wife_husband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‘</a:t>
                </a:r>
              </a:p>
            </p:txBody>
          </p:sp>
        </p:grpSp>
        <p:grpSp>
          <p:nvGrpSpPr>
            <p:cNvPr id="18" name="Gruppieren 132"/>
            <p:cNvGrpSpPr/>
            <p:nvPr/>
          </p:nvGrpSpPr>
          <p:grpSpPr>
            <a:xfrm>
              <a:off x="6387200" y="4143380"/>
              <a:ext cx="1714512" cy="571504"/>
              <a:chOff x="2143108" y="1643050"/>
              <a:chExt cx="1714512" cy="571504"/>
            </a:xfrm>
          </p:grpSpPr>
          <p:sp>
            <p:nvSpPr>
              <p:cNvPr id="134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714512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A2:Association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35" name="Rechteck 134"/>
              <p:cNvSpPr/>
              <p:nvPr/>
            </p:nvSpPr>
            <p:spPr bwMode="auto">
              <a:xfrm>
                <a:off x="2143108" y="1921118"/>
                <a:ext cx="1714512" cy="29343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effectLst/>
                    <a:latin typeface="+mj-lt"/>
                  </a:rPr>
                  <a:t>husband_wife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</a:rPr>
                  <a:t>‘</a:t>
                </a:r>
              </a:p>
            </p:txBody>
          </p:sp>
        </p:grpSp>
        <p:cxnSp>
          <p:nvCxnSpPr>
            <p:cNvPr id="136" name="Form 39"/>
            <p:cNvCxnSpPr>
              <a:stCxn id="156" idx="0"/>
              <a:endCxn id="158" idx="1"/>
            </p:cNvCxnSpPr>
            <p:nvPr/>
          </p:nvCxnSpPr>
          <p:spPr>
            <a:xfrm rot="5400000" flipH="1" flipV="1">
              <a:off x="5958572" y="3500438"/>
              <a:ext cx="785818" cy="500066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hteck 138"/>
            <p:cNvSpPr/>
            <p:nvPr/>
          </p:nvSpPr>
          <p:spPr bwMode="auto">
            <a:xfrm>
              <a:off x="7948870" y="42148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7958836" y="44852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7935784" y="30003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7928100" y="165841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43" name="Form 39"/>
            <p:cNvCxnSpPr>
              <a:stCxn id="139" idx="3"/>
              <a:endCxn id="141" idx="3"/>
            </p:cNvCxnSpPr>
            <p:nvPr/>
          </p:nvCxnSpPr>
          <p:spPr>
            <a:xfrm flipH="1" flipV="1">
              <a:off x="8078660" y="3071810"/>
              <a:ext cx="13086" cy="1214446"/>
            </a:xfrm>
            <a:prstGeom prst="bentConnector3">
              <a:avLst>
                <a:gd name="adj1" fmla="val -1746905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Form 39"/>
            <p:cNvCxnSpPr>
              <a:stCxn id="140" idx="3"/>
              <a:endCxn id="142" idx="3"/>
            </p:cNvCxnSpPr>
            <p:nvPr/>
          </p:nvCxnSpPr>
          <p:spPr>
            <a:xfrm flipH="1" flipV="1">
              <a:off x="8070976" y="1729856"/>
              <a:ext cx="30736" cy="2826784"/>
            </a:xfrm>
            <a:prstGeom prst="bentConnector3">
              <a:avLst>
                <a:gd name="adj1" fmla="val -1618757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hteck 154"/>
            <p:cNvSpPr/>
            <p:nvPr/>
          </p:nvSpPr>
          <p:spPr bwMode="auto">
            <a:xfrm>
              <a:off x="5744258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6" name="Rechteck 155"/>
            <p:cNvSpPr/>
            <p:nvPr/>
          </p:nvSpPr>
          <p:spPr bwMode="auto">
            <a:xfrm>
              <a:off x="6030010" y="4143380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58" name="Rechteck 157"/>
            <p:cNvSpPr/>
            <p:nvPr/>
          </p:nvSpPr>
          <p:spPr bwMode="auto">
            <a:xfrm>
              <a:off x="6601514" y="3286124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60" name="Rechteck 159"/>
            <p:cNvSpPr/>
            <p:nvPr/>
          </p:nvSpPr>
          <p:spPr bwMode="auto">
            <a:xfrm>
              <a:off x="6601514" y="192880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cxnSp>
          <p:nvCxnSpPr>
            <p:cNvPr id="162" name="Form 39"/>
            <p:cNvCxnSpPr>
              <a:stCxn id="155" idx="0"/>
              <a:endCxn id="160" idx="1"/>
            </p:cNvCxnSpPr>
            <p:nvPr/>
          </p:nvCxnSpPr>
          <p:spPr>
            <a:xfrm rot="5400000" flipH="1" flipV="1">
              <a:off x="5137035" y="2678901"/>
              <a:ext cx="2143140" cy="785818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 Box 43"/>
            <p:cNvSpPr txBox="1">
              <a:spLocks noChangeArrowheads="1"/>
            </p:cNvSpPr>
            <p:nvPr/>
          </p:nvSpPr>
          <p:spPr bwMode="auto">
            <a:xfrm>
              <a:off x="5649768" y="1778242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7" name="Text Box 43"/>
            <p:cNvSpPr txBox="1">
              <a:spLocks noChangeArrowheads="1"/>
            </p:cNvSpPr>
            <p:nvPr/>
          </p:nvSpPr>
          <p:spPr bwMode="auto">
            <a:xfrm>
              <a:off x="5843312" y="3135564"/>
              <a:ext cx="9286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8" name="Text Box 43"/>
            <p:cNvSpPr txBox="1">
              <a:spLocks noChangeArrowheads="1"/>
            </p:cNvSpPr>
            <p:nvPr/>
          </p:nvSpPr>
          <p:spPr bwMode="auto">
            <a:xfrm>
              <a:off x="7989572" y="1492490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69" name="Text Box 43"/>
            <p:cNvSpPr txBox="1">
              <a:spLocks noChangeArrowheads="1"/>
            </p:cNvSpPr>
            <p:nvPr/>
          </p:nvSpPr>
          <p:spPr bwMode="auto">
            <a:xfrm>
              <a:off x="7989572" y="2824478"/>
              <a:ext cx="7143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refEnds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23" name="Gruppieren 171"/>
            <p:cNvGrpSpPr/>
            <p:nvPr/>
          </p:nvGrpSpPr>
          <p:grpSpPr>
            <a:xfrm>
              <a:off x="1000100" y="4643446"/>
              <a:ext cx="1476000" cy="928694"/>
              <a:chOff x="2143108" y="1643050"/>
              <a:chExt cx="1476000" cy="928694"/>
            </a:xfrm>
          </p:grpSpPr>
          <p:sp>
            <p:nvSpPr>
              <p:cNvPr id="173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I3:Attribute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74" name="Rechteck 173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5" name="Rechteck 174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id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type=‘Integer‘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true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76" name="Form 125"/>
            <p:cNvCxnSpPr>
              <a:stCxn id="11" idx="1"/>
              <a:endCxn id="175" idx="1"/>
            </p:cNvCxnSpPr>
            <p:nvPr/>
          </p:nvCxnSpPr>
          <p:spPr>
            <a:xfrm rot="10800000" flipV="1">
              <a:off x="1000100" y="2032117"/>
              <a:ext cx="316488" cy="3214710"/>
            </a:xfrm>
            <a:prstGeom prst="bentConnector3">
              <a:avLst>
                <a:gd name="adj1" fmla="val 172230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 Box 43"/>
            <p:cNvSpPr txBox="1">
              <a:spLocks noChangeArrowheads="1"/>
            </p:cNvSpPr>
            <p:nvPr/>
          </p:nvSpPr>
          <p:spPr bwMode="auto">
            <a:xfrm>
              <a:off x="668244" y="4373062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grpSp>
          <p:nvGrpSpPr>
            <p:cNvPr id="24" name="Gruppieren 171"/>
            <p:cNvGrpSpPr/>
            <p:nvPr/>
          </p:nvGrpSpPr>
          <p:grpSpPr>
            <a:xfrm>
              <a:off x="2714612" y="4643446"/>
              <a:ext cx="1476000" cy="928694"/>
              <a:chOff x="2143108" y="1643050"/>
              <a:chExt cx="1476000" cy="928694"/>
            </a:xfrm>
          </p:grpSpPr>
          <p:sp>
            <p:nvSpPr>
              <p:cNvPr id="100" name="Rectangle 106"/>
              <p:cNvSpPr>
                <a:spLocks noChangeArrowheads="1"/>
              </p:cNvSpPr>
              <p:nvPr/>
            </p:nvSpPr>
            <p:spPr bwMode="auto">
              <a:xfrm>
                <a:off x="2143108" y="1643050"/>
                <a:ext cx="1476000" cy="2714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46" tIns="46023" rIns="92046" bIns="46023" anchor="ctr"/>
              <a:lstStyle/>
              <a:p>
                <a:pPr defTabSz="762000" eaLnBrk="0" hangingPunct="0"/>
                <a:r>
                  <a:rPr lang="de-DE" sz="1400" b="1" u="sng" dirty="0" smtClean="0">
                    <a:latin typeface="+mj-lt"/>
                  </a:rPr>
                  <a:t>I4:Attribute</a:t>
                </a:r>
                <a:endParaRPr lang="de-DE" sz="1400" b="1" u="sng" dirty="0">
                  <a:latin typeface="+mj-lt"/>
                </a:endParaRPr>
              </a:p>
            </p:txBody>
          </p:sp>
          <p:sp>
            <p:nvSpPr>
              <p:cNvPr id="101" name="Rechteck 100"/>
              <p:cNvSpPr/>
              <p:nvPr/>
            </p:nvSpPr>
            <p:spPr>
              <a:xfrm>
                <a:off x="2430436" y="2209701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2" name="Rechteck 101"/>
              <p:cNvSpPr/>
              <p:nvPr/>
            </p:nvSpPr>
            <p:spPr bwMode="auto">
              <a:xfrm>
                <a:off x="2143108" y="1921118"/>
                <a:ext cx="1476000" cy="650626"/>
              </a:xfrm>
              <a:prstGeom prst="rect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=‘</a:t>
                </a:r>
                <a:r>
                  <a:rPr kumimoji="0" lang="de-DE" sz="12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name</a:t>
                </a:r>
                <a:r>
                  <a:rPr kumimoji="0" lang="de-DE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latin typeface="+mj-lt"/>
                  </a:rPr>
                  <a:t>type=‘String‘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err="1" smtClean="0">
                    <a:latin typeface="+mj-lt"/>
                  </a:rPr>
                  <a:t>id</a:t>
                </a:r>
                <a:r>
                  <a:rPr lang="de-DE" sz="1200" dirty="0" smtClean="0">
                    <a:latin typeface="+mj-lt"/>
                  </a:rPr>
                  <a:t>=</a:t>
                </a:r>
                <a:r>
                  <a:rPr lang="de-DE" sz="1200" dirty="0" err="1" smtClean="0">
                    <a:latin typeface="+mj-lt"/>
                  </a:rPr>
                  <a:t>false</a:t>
                </a:r>
                <a:endParaRPr lang="de-DE" sz="1200" dirty="0" smtClean="0">
                  <a:latin typeface="+mj-lt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06" name="Form 125"/>
            <p:cNvCxnSpPr>
              <a:stCxn id="118" idx="2"/>
              <a:endCxn id="102" idx="1"/>
            </p:cNvCxnSpPr>
            <p:nvPr/>
          </p:nvCxnSpPr>
          <p:spPr>
            <a:xfrm rot="16200000" flipH="1">
              <a:off x="1155073" y="3687287"/>
              <a:ext cx="2968519" cy="150560"/>
            </a:xfrm>
            <a:prstGeom prst="bentConnector2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 Box 43"/>
            <p:cNvSpPr txBox="1">
              <a:spLocks noChangeArrowheads="1"/>
            </p:cNvSpPr>
            <p:nvPr/>
          </p:nvSpPr>
          <p:spPr bwMode="auto">
            <a:xfrm>
              <a:off x="2436544" y="4365378"/>
              <a:ext cx="8572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attributes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18" name="Rechteck 117"/>
            <p:cNvSpPr/>
            <p:nvPr/>
          </p:nvSpPr>
          <p:spPr bwMode="auto">
            <a:xfrm>
              <a:off x="2492614" y="213543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de-AT" smtClean="0">
                <a:latin typeface="Times" charset="0"/>
              </a:endParaRPr>
            </a:p>
          </p:txBody>
        </p:sp>
        <p:sp>
          <p:nvSpPr>
            <p:cNvPr id="110" name="Rechteck 109"/>
            <p:cNvSpPr/>
            <p:nvPr/>
          </p:nvSpPr>
          <p:spPr bwMode="auto">
            <a:xfrm>
              <a:off x="2643174" y="17240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14" name="Rechteck 113"/>
            <p:cNvSpPr/>
            <p:nvPr/>
          </p:nvSpPr>
          <p:spPr bwMode="auto">
            <a:xfrm>
              <a:off x="2643174" y="187641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17" name="Rechteck 116"/>
            <p:cNvSpPr/>
            <p:nvPr/>
          </p:nvSpPr>
          <p:spPr bwMode="auto">
            <a:xfrm>
              <a:off x="3826884" y="1722172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1" name="Rechteck 120"/>
            <p:cNvSpPr/>
            <p:nvPr/>
          </p:nvSpPr>
          <p:spPr bwMode="auto">
            <a:xfrm>
              <a:off x="3826884" y="2428868"/>
              <a:ext cx="142876" cy="14287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122" name="Form 125"/>
            <p:cNvCxnSpPr>
              <a:stCxn id="121" idx="1"/>
              <a:endCxn id="114" idx="3"/>
            </p:cNvCxnSpPr>
            <p:nvPr/>
          </p:nvCxnSpPr>
          <p:spPr>
            <a:xfrm rot="10800000">
              <a:off x="2786050" y="1947850"/>
              <a:ext cx="1040834" cy="552456"/>
            </a:xfrm>
            <a:prstGeom prst="bentConnector3">
              <a:avLst>
                <a:gd name="adj1" fmla="val 27852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Form 125"/>
            <p:cNvCxnSpPr>
              <a:stCxn id="117" idx="1"/>
              <a:endCxn id="110" idx="3"/>
            </p:cNvCxnSpPr>
            <p:nvPr/>
          </p:nvCxnSpPr>
          <p:spPr>
            <a:xfrm rot="10800000" flipV="1">
              <a:off x="2786050" y="1793610"/>
              <a:ext cx="1040834" cy="184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AD4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 Box 43"/>
            <p:cNvSpPr txBox="1">
              <a:spLocks noChangeArrowheads="1"/>
            </p:cNvSpPr>
            <p:nvPr/>
          </p:nvSpPr>
          <p:spPr bwMode="auto">
            <a:xfrm>
              <a:off x="2788332" y="157811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superClass</a:t>
              </a:r>
              <a:endParaRPr lang="de-AT" sz="1050" dirty="0">
                <a:latin typeface="Myriad Roman" pitchFamily="34" charset="0"/>
              </a:endParaRPr>
            </a:p>
          </p:txBody>
        </p:sp>
        <p:sp>
          <p:nvSpPr>
            <p:cNvPr id="137" name="Text Box 43"/>
            <p:cNvSpPr txBox="1">
              <a:spLocks noChangeArrowheads="1"/>
            </p:cNvSpPr>
            <p:nvPr/>
          </p:nvSpPr>
          <p:spPr bwMode="auto">
            <a:xfrm>
              <a:off x="2786050" y="1746324"/>
              <a:ext cx="97349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AT" sz="1050" dirty="0" err="1" smtClean="0">
                  <a:latin typeface="Myriad Roman" pitchFamily="34" charset="0"/>
                </a:rPr>
                <a:t>superClass</a:t>
              </a:r>
              <a:endParaRPr lang="de-AT" sz="1050" dirty="0">
                <a:latin typeface="Myriad Roma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556792"/>
            <a:ext cx="1567765" cy="1428760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Approaches </a:t>
            </a:r>
            <a:r>
              <a:rPr lang="de-DE" dirty="0" err="1" smtClean="0"/>
              <a:t>for</a:t>
            </a:r>
            <a:r>
              <a:rPr lang="de-DE" dirty="0" smtClean="0"/>
              <a:t> Co-</a:t>
            </a:r>
            <a:r>
              <a:rPr lang="de-DE" dirty="0" err="1" smtClean="0"/>
              <a:t>evolution</a:t>
            </a:r>
            <a:r>
              <a:rPr lang="de-DE" dirty="0" smtClean="0"/>
              <a:t> (1/2)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1124744"/>
            <a:ext cx="8534280" cy="4733148"/>
          </a:xfrm>
        </p:spPr>
        <p:txBody>
          <a:bodyPr/>
          <a:lstStyle/>
          <a:p>
            <a:pPr algn="ctr">
              <a:buNone/>
            </a:pPr>
            <a:r>
              <a:rPr lang="de-DE" dirty="0" smtClean="0"/>
              <a:t>      </a:t>
            </a:r>
            <a:r>
              <a:rPr lang="de-DE" b="1" dirty="0" err="1" smtClean="0"/>
              <a:t>Dedicated</a:t>
            </a:r>
            <a:r>
              <a:rPr lang="de-DE" b="1" dirty="0" smtClean="0"/>
              <a:t> Co-</a:t>
            </a:r>
            <a:r>
              <a:rPr lang="de-DE" b="1" dirty="0" err="1" smtClean="0"/>
              <a:t>evolution</a:t>
            </a:r>
            <a:r>
              <a:rPr lang="de-DE" b="1" dirty="0" smtClean="0"/>
              <a:t> </a:t>
            </a:r>
            <a:r>
              <a:rPr lang="de-DE" b="1" dirty="0" err="1" smtClean="0"/>
              <a:t>languages</a:t>
            </a:r>
            <a:r>
              <a:rPr lang="de-DE" b="1" dirty="0" smtClean="0"/>
              <a:t> </a:t>
            </a:r>
            <a:r>
              <a:rPr lang="de-DE" dirty="0" smtClean="0"/>
              <a:t>such </a:t>
            </a:r>
            <a:r>
              <a:rPr lang="de-DE" dirty="0" err="1" smtClean="0"/>
              <a:t>as</a:t>
            </a:r>
            <a:r>
              <a:rPr lang="de-DE" dirty="0" smtClean="0"/>
              <a:t> COPE*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1BABFBB-C96C-45FD-AD43-D8D2E30F31C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AutoShape 8" descr="STI_Overall_UML_Diagram"/>
          <p:cNvSpPr>
            <a:spLocks noChangeArrowheads="1"/>
          </p:cNvSpPr>
          <p:nvPr/>
        </p:nvSpPr>
        <p:spPr bwMode="auto">
          <a:xfrm>
            <a:off x="1357290" y="1628230"/>
            <a:ext cx="1785950" cy="1357311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accent1"/>
            </a:solidFill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1034668" y="3056990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Metamodel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7" name="Gefaltete Ecke 6"/>
          <p:cNvSpPr/>
          <p:nvPr/>
        </p:nvSpPr>
        <p:spPr bwMode="auto">
          <a:xfrm>
            <a:off x="1857356" y="4352344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de-AT" smtClean="0">
              <a:latin typeface="Times" charset="0"/>
            </a:endParaRPr>
          </a:p>
        </p:txBody>
      </p:sp>
      <p:sp>
        <p:nvSpPr>
          <p:cNvPr id="8" name="Gefaltete Ecke 7"/>
          <p:cNvSpPr/>
          <p:nvPr/>
        </p:nvSpPr>
        <p:spPr bwMode="auto">
          <a:xfrm>
            <a:off x="2009756" y="4504744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9" name="Gefaltete Ecke 8"/>
          <p:cNvSpPr/>
          <p:nvPr/>
        </p:nvSpPr>
        <p:spPr bwMode="auto">
          <a:xfrm>
            <a:off x="2162156" y="4657144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395367" y="5657276"/>
            <a:ext cx="2105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Models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1" name="Gerade Verbindung mit Pfeil 10"/>
          <p:cNvCxnSpPr>
            <a:stCxn id="7" idx="0"/>
            <a:endCxn id="6" idx="2"/>
          </p:cNvCxnSpPr>
          <p:nvPr/>
        </p:nvCxnSpPr>
        <p:spPr bwMode="auto">
          <a:xfrm rot="5400000" flipH="1" flipV="1">
            <a:off x="1867069" y="3904587"/>
            <a:ext cx="895244" cy="27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142976" y="3718568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conform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endParaRPr lang="de-AT" sz="1600" dirty="0">
              <a:latin typeface="+mj-lt"/>
            </a:endParaRPr>
          </a:p>
        </p:txBody>
      </p:sp>
      <p:sp>
        <p:nvSpPr>
          <p:cNvPr id="13" name="AutoShape 8" descr="STI_Overall_UML_Diagram"/>
          <p:cNvSpPr>
            <a:spLocks noChangeArrowheads="1"/>
          </p:cNvSpPr>
          <p:nvPr/>
        </p:nvSpPr>
        <p:spPr bwMode="auto">
          <a:xfrm>
            <a:off x="5214942" y="1628230"/>
            <a:ext cx="1785950" cy="1357311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tx2"/>
            </a:solidFill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4857752" y="3128428"/>
            <a:ext cx="257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Revised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Metamodel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Pfeil nach rechts 14"/>
          <p:cNvSpPr/>
          <p:nvPr/>
        </p:nvSpPr>
        <p:spPr bwMode="auto">
          <a:xfrm>
            <a:off x="3571868" y="2056858"/>
            <a:ext cx="1428760" cy="42862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38000"/>
                </a:schemeClr>
              </a:gs>
              <a:gs pos="100000">
                <a:schemeClr val="tx2">
                  <a:alpha val="22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" charset="0"/>
            </a:endParaRPr>
          </a:p>
        </p:txBody>
      </p:sp>
      <p:sp>
        <p:nvSpPr>
          <p:cNvPr id="17" name="Gefaltete Ecke 16"/>
          <p:cNvSpPr/>
          <p:nvPr/>
        </p:nvSpPr>
        <p:spPr bwMode="auto">
          <a:xfrm>
            <a:off x="5710254" y="4252388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de-AT" smtClean="0">
              <a:latin typeface="Times" charset="0"/>
            </a:endParaRPr>
          </a:p>
        </p:txBody>
      </p:sp>
      <p:sp>
        <p:nvSpPr>
          <p:cNvPr id="18" name="Gefaltete Ecke 17"/>
          <p:cNvSpPr/>
          <p:nvPr/>
        </p:nvSpPr>
        <p:spPr bwMode="auto">
          <a:xfrm>
            <a:off x="5862654" y="4404788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19" name="Gefaltete Ecke 18"/>
          <p:cNvSpPr/>
          <p:nvPr/>
        </p:nvSpPr>
        <p:spPr bwMode="auto">
          <a:xfrm>
            <a:off x="6015054" y="4557188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357818" y="5557320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Co-</a:t>
            </a:r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evolved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Models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21" name="Gerade Verbindung mit Pfeil 20"/>
          <p:cNvCxnSpPr>
            <a:stCxn id="17" idx="0"/>
            <a:endCxn id="14" idx="2"/>
          </p:cNvCxnSpPr>
          <p:nvPr/>
        </p:nvCxnSpPr>
        <p:spPr bwMode="auto">
          <a:xfrm rot="16200000" flipV="1">
            <a:off x="5795166" y="3880099"/>
            <a:ext cx="723850" cy="2072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000628" y="3771370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conform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endParaRPr lang="de-AT" sz="1600" dirty="0">
              <a:latin typeface="+mj-lt"/>
            </a:endParaRPr>
          </a:p>
        </p:txBody>
      </p:sp>
      <p:sp>
        <p:nvSpPr>
          <p:cNvPr id="23" name="Pfeil nach rechts 22"/>
          <p:cNvSpPr/>
          <p:nvPr/>
        </p:nvSpPr>
        <p:spPr bwMode="auto">
          <a:xfrm>
            <a:off x="3571868" y="4771502"/>
            <a:ext cx="1428760" cy="42862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571868" y="4485750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co-evolution</a:t>
            </a:r>
            <a:endParaRPr lang="de-AT" sz="1600" dirty="0">
              <a:latin typeface="+mj-lt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1191614" y="1052736"/>
            <a:ext cx="500066" cy="50006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9" name="Picture 5" descr="C:\Dokumente und Einstellungen\kusel\Lokale Einstellungen\Temporary Internet Files\Content.IE5\SNSX89IJ\dglxasset[1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771502"/>
            <a:ext cx="713870" cy="809616"/>
          </a:xfrm>
          <a:prstGeom prst="rect">
            <a:avLst/>
          </a:prstGeom>
          <a:noFill/>
        </p:spPr>
      </p:pic>
      <p:sp>
        <p:nvSpPr>
          <p:cNvPr id="33" name="Abgerundetes Rechteck 32"/>
          <p:cNvSpPr/>
          <p:nvPr/>
        </p:nvSpPr>
        <p:spPr bwMode="auto">
          <a:xfrm>
            <a:off x="1643042" y="2699800"/>
            <a:ext cx="5715040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User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has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learn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new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34" name="Picture 10" descr="C:\Dokumente und Einstellungen\kusel\Lokale Einstellungen\Temporary Internet Files\Content.IE5\8HM3MXMN\MC900431496[2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2771238"/>
            <a:ext cx="711212" cy="711212"/>
          </a:xfrm>
          <a:prstGeom prst="rect">
            <a:avLst/>
          </a:prstGeom>
          <a:noFill/>
        </p:spPr>
      </p:pic>
      <p:sp>
        <p:nvSpPr>
          <p:cNvPr id="29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latin typeface="+mn-lt"/>
              </a:rPr>
              <a:t>Motivation</a:t>
            </a:r>
            <a:endParaRPr lang="de-AT" sz="1000" b="1" dirty="0">
              <a:latin typeface="+mn-lt"/>
            </a:endParaRPr>
          </a:p>
        </p:txBody>
      </p:sp>
      <p:sp>
        <p:nvSpPr>
          <p:cNvPr id="31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Example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79512" y="6002704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*M. </a:t>
            </a:r>
            <a:r>
              <a:rPr lang="en-US" sz="1400" dirty="0" err="1" smtClean="0">
                <a:latin typeface="+mn-lt"/>
              </a:rPr>
              <a:t>Herrmannsdoerfer</a:t>
            </a:r>
            <a:r>
              <a:rPr lang="en-US" sz="1400" dirty="0" smtClean="0">
                <a:latin typeface="+mn-lt"/>
              </a:rPr>
              <a:t>, S. Benz, and E. </a:t>
            </a:r>
            <a:r>
              <a:rPr lang="en-US" sz="1400" dirty="0" err="1" smtClean="0">
                <a:latin typeface="+mn-lt"/>
              </a:rPr>
              <a:t>Juergens</a:t>
            </a:r>
            <a:r>
              <a:rPr lang="en-US" sz="1400" dirty="0" smtClean="0">
                <a:latin typeface="+mn-lt"/>
              </a:rPr>
              <a:t>. COPE - Automating Coupled Evolution of Metamodels and Models. In Proceedings of the 23rd European Confer</a:t>
            </a:r>
            <a:r>
              <a:rPr lang="de-AT" sz="1400" dirty="0" err="1" smtClean="0">
                <a:latin typeface="+mn-lt"/>
              </a:rPr>
              <a:t>ence</a:t>
            </a:r>
            <a:r>
              <a:rPr lang="de-AT" sz="1400" dirty="0" smtClean="0">
                <a:latin typeface="+mn-lt"/>
              </a:rPr>
              <a:t> on </a:t>
            </a:r>
            <a:r>
              <a:rPr lang="de-AT" sz="1400" dirty="0" err="1" smtClean="0">
                <a:latin typeface="+mn-lt"/>
              </a:rPr>
              <a:t>Object-Oriented</a:t>
            </a:r>
            <a:r>
              <a:rPr lang="de-AT" sz="1400" dirty="0" smtClean="0">
                <a:latin typeface="+mn-lt"/>
              </a:rPr>
              <a:t> Programming (ECOOP'09), </a:t>
            </a:r>
            <a:r>
              <a:rPr lang="de-AT" sz="1400" dirty="0" err="1" smtClean="0">
                <a:latin typeface="+mn-lt"/>
              </a:rPr>
              <a:t>pages</a:t>
            </a:r>
            <a:r>
              <a:rPr lang="de-AT" sz="1400" dirty="0" smtClean="0">
                <a:latin typeface="+mn-lt"/>
              </a:rPr>
              <a:t> 52-76. Springer-Verlag, 2009.</a:t>
            </a:r>
            <a:endParaRPr lang="de-AT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Approaches </a:t>
            </a:r>
            <a:r>
              <a:rPr lang="de-DE" dirty="0" err="1" smtClean="0"/>
              <a:t>for</a:t>
            </a:r>
            <a:r>
              <a:rPr lang="de-DE" dirty="0" smtClean="0"/>
              <a:t> Co-</a:t>
            </a:r>
            <a:r>
              <a:rPr lang="de-DE" dirty="0" err="1" smtClean="0"/>
              <a:t>evolution</a:t>
            </a:r>
            <a:r>
              <a:rPr lang="de-DE" dirty="0" smtClean="0"/>
              <a:t> (2/2)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1357298"/>
            <a:ext cx="8534280" cy="4500594"/>
          </a:xfrm>
        </p:spPr>
        <p:txBody>
          <a:bodyPr/>
          <a:lstStyle/>
          <a:p>
            <a:pPr algn="ctr">
              <a:buNone/>
            </a:pPr>
            <a:r>
              <a:rPr lang="de-DE" b="1" dirty="0" smtClean="0"/>
              <a:t>      </a:t>
            </a:r>
            <a:r>
              <a:rPr lang="de-DE" b="1" dirty="0" err="1" smtClean="0"/>
              <a:t>Employment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M2M </a:t>
            </a:r>
            <a:r>
              <a:rPr lang="de-DE" b="1" dirty="0" err="1" smtClean="0"/>
              <a:t>transformation</a:t>
            </a:r>
            <a:r>
              <a:rPr lang="de-DE" b="1" dirty="0" smtClean="0"/>
              <a:t> </a:t>
            </a:r>
            <a:r>
              <a:rPr lang="de-DE" b="1" dirty="0" err="1" smtClean="0"/>
              <a:t>languages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1BABFBB-C96C-45FD-AD43-D8D2E30F31C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1407638" y="1285860"/>
            <a:ext cx="500066" cy="50006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000240"/>
            <a:ext cx="1567765" cy="1428760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miter lim="800000"/>
            <a:headEnd/>
            <a:tailEnd/>
          </a:ln>
          <a:effectLst/>
        </p:spPr>
      </p:pic>
      <p:sp>
        <p:nvSpPr>
          <p:cNvPr id="7" name="AutoShape 8" descr="STI_Overall_UML_Diagram"/>
          <p:cNvSpPr>
            <a:spLocks noChangeArrowheads="1"/>
          </p:cNvSpPr>
          <p:nvPr/>
        </p:nvSpPr>
        <p:spPr bwMode="auto">
          <a:xfrm>
            <a:off x="1357290" y="2071678"/>
            <a:ext cx="1785950" cy="1357311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accent1"/>
            </a:solidFill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1034668" y="3500438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Metamodel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9" name="Gefaltete Ecke 8"/>
          <p:cNvSpPr/>
          <p:nvPr/>
        </p:nvSpPr>
        <p:spPr bwMode="auto">
          <a:xfrm>
            <a:off x="1857356" y="4795792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de-AT" smtClean="0">
              <a:latin typeface="Times" charset="0"/>
            </a:endParaRPr>
          </a:p>
        </p:txBody>
      </p:sp>
      <p:sp>
        <p:nvSpPr>
          <p:cNvPr id="10" name="Gefaltete Ecke 9"/>
          <p:cNvSpPr/>
          <p:nvPr/>
        </p:nvSpPr>
        <p:spPr bwMode="auto">
          <a:xfrm>
            <a:off x="2009756" y="4948192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11" name="Gefaltete Ecke 10"/>
          <p:cNvSpPr/>
          <p:nvPr/>
        </p:nvSpPr>
        <p:spPr bwMode="auto">
          <a:xfrm>
            <a:off x="2162156" y="5100592"/>
            <a:ext cx="914400" cy="9144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395367" y="6100724"/>
            <a:ext cx="2105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Models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3" name="Gerade Verbindung mit Pfeil 12"/>
          <p:cNvCxnSpPr>
            <a:stCxn id="9" idx="0"/>
            <a:endCxn id="8" idx="2"/>
          </p:cNvCxnSpPr>
          <p:nvPr/>
        </p:nvCxnSpPr>
        <p:spPr bwMode="auto">
          <a:xfrm rot="5400000" flipH="1" flipV="1">
            <a:off x="1867069" y="4348035"/>
            <a:ext cx="895244" cy="27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142976" y="4162016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conform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endParaRPr lang="de-AT" sz="1600" dirty="0">
              <a:latin typeface="+mj-lt"/>
            </a:endParaRPr>
          </a:p>
        </p:txBody>
      </p:sp>
      <p:sp>
        <p:nvSpPr>
          <p:cNvPr id="15" name="AutoShape 8" descr="STI_Overall_UML_Diagram"/>
          <p:cNvSpPr>
            <a:spLocks noChangeArrowheads="1"/>
          </p:cNvSpPr>
          <p:nvPr/>
        </p:nvSpPr>
        <p:spPr bwMode="auto">
          <a:xfrm>
            <a:off x="5214942" y="2071678"/>
            <a:ext cx="1785950" cy="1357311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tx2"/>
            </a:solidFill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16" name="Textfeld 15"/>
          <p:cNvSpPr txBox="1"/>
          <p:nvPr/>
        </p:nvSpPr>
        <p:spPr>
          <a:xfrm>
            <a:off x="4857752" y="3571876"/>
            <a:ext cx="257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Revised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Metamodel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Pfeil nach rechts 16"/>
          <p:cNvSpPr/>
          <p:nvPr/>
        </p:nvSpPr>
        <p:spPr bwMode="auto">
          <a:xfrm>
            <a:off x="3571868" y="2500306"/>
            <a:ext cx="1428760" cy="42862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38000"/>
                </a:schemeClr>
              </a:gs>
              <a:gs pos="100000">
                <a:schemeClr val="tx2">
                  <a:alpha val="22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" charset="0"/>
            </a:endParaRPr>
          </a:p>
        </p:txBody>
      </p:sp>
      <p:sp>
        <p:nvSpPr>
          <p:cNvPr id="18" name="Gefaltete Ecke 17"/>
          <p:cNvSpPr/>
          <p:nvPr/>
        </p:nvSpPr>
        <p:spPr bwMode="auto">
          <a:xfrm>
            <a:off x="5710254" y="4695836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de-AT" smtClean="0">
              <a:latin typeface="Times" charset="0"/>
            </a:endParaRPr>
          </a:p>
        </p:txBody>
      </p:sp>
      <p:sp>
        <p:nvSpPr>
          <p:cNvPr id="19" name="Gefaltete Ecke 18"/>
          <p:cNvSpPr/>
          <p:nvPr/>
        </p:nvSpPr>
        <p:spPr bwMode="auto">
          <a:xfrm>
            <a:off x="5862654" y="4848236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20" name="Gefaltete Ecke 19"/>
          <p:cNvSpPr/>
          <p:nvPr/>
        </p:nvSpPr>
        <p:spPr bwMode="auto">
          <a:xfrm>
            <a:off x="6015054" y="5000636"/>
            <a:ext cx="914400" cy="9144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 smtClean="0">
              <a:latin typeface="Times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357818" y="6000768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Co-</a:t>
            </a:r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evolved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Models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22" name="Gerade Verbindung mit Pfeil 21"/>
          <p:cNvCxnSpPr>
            <a:stCxn id="18" idx="0"/>
            <a:endCxn id="16" idx="2"/>
          </p:cNvCxnSpPr>
          <p:nvPr/>
        </p:nvCxnSpPr>
        <p:spPr bwMode="auto">
          <a:xfrm rot="16200000" flipV="1">
            <a:off x="5795166" y="4323547"/>
            <a:ext cx="723850" cy="2072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000628" y="4214818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conform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endParaRPr lang="de-AT" sz="1600" dirty="0">
              <a:latin typeface="+mj-lt"/>
            </a:endParaRPr>
          </a:p>
        </p:txBody>
      </p:sp>
      <p:sp>
        <p:nvSpPr>
          <p:cNvPr id="24" name="Pfeil nach rechts 23"/>
          <p:cNvSpPr/>
          <p:nvPr/>
        </p:nvSpPr>
        <p:spPr bwMode="auto">
          <a:xfrm>
            <a:off x="3571868" y="5214950"/>
            <a:ext cx="1428760" cy="42862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71868" y="4929198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co-evolution</a:t>
            </a:r>
            <a:endParaRPr lang="de-AT" sz="1600" dirty="0">
              <a:latin typeface="+mj-lt"/>
            </a:endParaRPr>
          </a:p>
        </p:txBody>
      </p:sp>
      <p:pic>
        <p:nvPicPr>
          <p:cNvPr id="26" name="Picture 5" descr="C:\Dokumente und Einstellungen\kusel\Lokale Einstellungen\Temporary Internet Files\Content.IE5\SNSX89IJ\dglxasset[1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5214950"/>
            <a:ext cx="713870" cy="809616"/>
          </a:xfrm>
          <a:prstGeom prst="rect">
            <a:avLst/>
          </a:prstGeom>
          <a:noFill/>
        </p:spPr>
      </p:pic>
      <p:sp>
        <p:nvSpPr>
          <p:cNvPr id="27" name="Abgerundetes Rechteck 26"/>
          <p:cNvSpPr/>
          <p:nvPr/>
        </p:nvSpPr>
        <p:spPr bwMode="auto">
          <a:xfrm>
            <a:off x="694666" y="3143248"/>
            <a:ext cx="764386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Copy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ing</a:t>
            </a:r>
            <a:r>
              <a:rPr lang="de-DE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unchanged</a:t>
            </a:r>
            <a:r>
              <a:rPr lang="de-DE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elements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necessary</a:t>
            </a:r>
            <a:endParaRPr kumimoji="0" lang="de-A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28" name="Picture 10" descr="C:\Dokumente und Einstellungen\kusel\Lokale Einstellungen\Temporary Internet Files\Content.IE5\8HM3MXMN\MC900431496[2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8980" y="3214686"/>
            <a:ext cx="711212" cy="711212"/>
          </a:xfrm>
          <a:prstGeom prst="rect">
            <a:avLst/>
          </a:prstGeom>
          <a:noFill/>
        </p:spPr>
      </p:pic>
      <p:sp>
        <p:nvSpPr>
          <p:cNvPr id="29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latin typeface="+mn-lt"/>
              </a:rPr>
              <a:t>Motivation</a:t>
            </a:r>
            <a:endParaRPr lang="de-AT" sz="1000" b="1" dirty="0">
              <a:latin typeface="+mn-lt"/>
            </a:endParaRPr>
          </a:p>
        </p:txBody>
      </p:sp>
      <p:sp>
        <p:nvSpPr>
          <p:cNvPr id="31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Example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1359114"/>
            <a:ext cx="8534280" cy="4713092"/>
          </a:xfrm>
        </p:spPr>
        <p:txBody>
          <a:bodyPr/>
          <a:lstStyle/>
          <a:p>
            <a:r>
              <a:rPr lang="en-US" dirty="0" smtClean="0"/>
              <a:t>Employment of </a:t>
            </a:r>
            <a:r>
              <a:rPr lang="en-US" b="1" dirty="0" smtClean="0"/>
              <a:t>in-place transformations for co-evolution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No new language </a:t>
            </a:r>
            <a:r>
              <a:rPr lang="en-US" sz="1800" dirty="0" smtClean="0"/>
              <a:t>has to be learned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No rules for copy operations </a:t>
            </a:r>
            <a:r>
              <a:rPr lang="en-US" sz="1800" dirty="0" smtClean="0"/>
              <a:t>are needed</a:t>
            </a:r>
          </a:p>
          <a:p>
            <a:r>
              <a:rPr lang="en-US" b="1" dirty="0" smtClean="0"/>
              <a:t>Prerequisite for this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Allow all models (</a:t>
            </a:r>
            <a:r>
              <a:rPr lang="en-US" sz="1800" dirty="0" err="1" smtClean="0"/>
              <a:t>orginal</a:t>
            </a:r>
            <a:r>
              <a:rPr lang="en-US" sz="1800" dirty="0" smtClean="0"/>
              <a:t> and co-evolved) to be conformant to </a:t>
            </a:r>
            <a:r>
              <a:rPr lang="en-US" sz="1800" b="1" dirty="0" smtClean="0"/>
              <a:t>one metamodel (merge of original and evolved metamodel)</a:t>
            </a:r>
          </a:p>
          <a:p>
            <a:pPr marL="457200" indent="-457200"/>
            <a:r>
              <a:rPr lang="en-US" b="1" dirty="0" smtClean="0"/>
              <a:t>Proposed Process (work in progress)</a:t>
            </a:r>
          </a:p>
          <a:p>
            <a:pPr lvl="1">
              <a:buFont typeface="Arial" pitchFamily="34" charset="0"/>
              <a:buChar char="•"/>
            </a:pPr>
            <a:endParaRPr lang="de-DE" sz="1800" b="1" dirty="0" smtClean="0"/>
          </a:p>
          <a:p>
            <a:endParaRPr lang="de-AT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Approach (1/2)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7570800" y="6213600"/>
            <a:ext cx="1066800" cy="457200"/>
          </a:xfrm>
        </p:spPr>
        <p:txBody>
          <a:bodyPr/>
          <a:lstStyle/>
          <a:p>
            <a:pPr>
              <a:defRPr/>
            </a:pPr>
            <a:fld id="{51BABFBB-C96C-45FD-AD43-D8D2E30F31C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785786" y="4143380"/>
          <a:ext cx="7715304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llipse 7"/>
          <p:cNvSpPr/>
          <p:nvPr/>
        </p:nvSpPr>
        <p:spPr bwMode="auto">
          <a:xfrm>
            <a:off x="785786" y="3929066"/>
            <a:ext cx="428400" cy="428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  <a:endParaRPr kumimoji="0" lang="de-A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3214678" y="3929066"/>
            <a:ext cx="428400" cy="428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</a:t>
            </a:r>
            <a:endParaRPr kumimoji="0" lang="de-A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5715008" y="3929066"/>
            <a:ext cx="428400" cy="428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</a:t>
            </a:r>
            <a:endParaRPr kumimoji="0" lang="de-A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latin typeface="+mn-lt"/>
              </a:rPr>
              <a:t>Approach</a:t>
            </a:r>
            <a:endParaRPr lang="de-AT" sz="1000" b="1" dirty="0">
              <a:latin typeface="+mn-lt"/>
            </a:endParaRPr>
          </a:p>
        </p:txBody>
      </p:sp>
      <p:sp>
        <p:nvSpPr>
          <p:cNvPr id="12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Example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Approach (2/2)</a:t>
            </a:r>
            <a:endParaRPr lang="de-AT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1: Automatic Metamodel </a:t>
            </a:r>
            <a:r>
              <a:rPr lang="de-DE" dirty="0" err="1" smtClean="0"/>
              <a:t>Merge</a:t>
            </a:r>
            <a:endParaRPr lang="de-DE" dirty="0" smtClean="0"/>
          </a:p>
          <a:p>
            <a:pPr lvl="0"/>
            <a:r>
              <a:rPr lang="de-DE" dirty="0" err="1" smtClean="0"/>
              <a:t>Step</a:t>
            </a:r>
            <a:r>
              <a:rPr lang="de-DE" dirty="0" smtClean="0"/>
              <a:t> 2: Co-</a:t>
            </a:r>
            <a:r>
              <a:rPr lang="de-DE" dirty="0" err="1" smtClean="0"/>
              <a:t>evolution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in-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transformation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Elements </a:t>
            </a:r>
            <a:r>
              <a:rPr lang="de-DE" sz="1800" dirty="0" err="1" smtClean="0"/>
              <a:t>get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added</a:t>
            </a:r>
            <a:r>
              <a:rPr lang="de-DE" sz="1800" dirty="0" smtClean="0"/>
              <a:t> but </a:t>
            </a:r>
            <a:r>
              <a:rPr lang="de-DE" sz="1800" dirty="0" err="1" smtClean="0"/>
              <a:t>never</a:t>
            </a:r>
            <a:r>
              <a:rPr lang="de-DE" sz="1800" dirty="0" smtClean="0"/>
              <a:t> </a:t>
            </a:r>
            <a:r>
              <a:rPr lang="de-DE" sz="1800" dirty="0" err="1" smtClean="0"/>
              <a:t>deleted</a:t>
            </a:r>
            <a:r>
              <a:rPr lang="de-DE" sz="1800" dirty="0" smtClean="0"/>
              <a:t> (</a:t>
            </a:r>
            <a:r>
              <a:rPr lang="de-DE" sz="1800" dirty="0" err="1" smtClean="0"/>
              <a:t>done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</a:t>
            </a:r>
            <a:r>
              <a:rPr lang="de-DE" sz="1800" dirty="0" err="1" smtClean="0"/>
              <a:t>step</a:t>
            </a:r>
            <a:r>
              <a:rPr lang="de-DE" sz="1800" dirty="0" smtClean="0"/>
              <a:t> 3)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err="1" smtClean="0"/>
              <a:t>Therefore</a:t>
            </a:r>
            <a:r>
              <a:rPr lang="de-DE" sz="1800" dirty="0" smtClean="0"/>
              <a:t> a </a:t>
            </a:r>
            <a:r>
              <a:rPr lang="de-DE" sz="1800" dirty="0" err="1" smtClean="0"/>
              <a:t>merge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original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co-evolved</a:t>
            </a:r>
            <a:r>
              <a:rPr lang="de-DE" sz="1800" dirty="0" smtClean="0"/>
              <a:t> model </a:t>
            </a:r>
            <a:r>
              <a:rPr lang="de-DE" sz="1800" dirty="0" err="1" smtClean="0"/>
              <a:t>arises</a:t>
            </a:r>
            <a:endParaRPr lang="de-AT" sz="1800" dirty="0" smtClean="0"/>
          </a:p>
          <a:p>
            <a:pPr lvl="0"/>
            <a:r>
              <a:rPr lang="de-DE" dirty="0" err="1" smtClean="0"/>
              <a:t>Step</a:t>
            </a:r>
            <a:r>
              <a:rPr lang="de-DE" dirty="0" smtClean="0"/>
              <a:t> 3 :  Automatic check-out </a:t>
            </a:r>
            <a:r>
              <a:rPr lang="de-DE" dirty="0" err="1" smtClean="0"/>
              <a:t>transformation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928662" y="3071834"/>
            <a:ext cx="7358114" cy="24288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714612" y="3217520"/>
            <a:ext cx="1332000" cy="360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Original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954512" y="3217520"/>
            <a:ext cx="1332000" cy="360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Evolved</a:t>
            </a:r>
            <a:r>
              <a:rPr lang="de-DE" sz="1400" b="1" dirty="0" smtClean="0"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830986" y="3786190"/>
            <a:ext cx="1332000" cy="458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latin typeface="Myriad Roman" pitchFamily="34" charset="0"/>
              </a:rPr>
              <a:t>Original MM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71538" y="4857784"/>
            <a:ext cx="1500198" cy="360000"/>
          </a:xfrm>
          <a:prstGeom prst="rect">
            <a:avLst/>
          </a:prstGeom>
          <a:gradFill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0" name="Gerade Verbindung mit Pfeil 9"/>
          <p:cNvCxnSpPr>
            <a:stCxn id="9" idx="0"/>
            <a:endCxn id="6" idx="2"/>
          </p:cNvCxnSpPr>
          <p:nvPr/>
        </p:nvCxnSpPr>
        <p:spPr>
          <a:xfrm rot="5400000" flipH="1" flipV="1">
            <a:off x="1960992" y="3438165"/>
            <a:ext cx="1280264" cy="15589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0"/>
            <a:endCxn id="8" idx="1"/>
          </p:cNvCxnSpPr>
          <p:nvPr/>
        </p:nvCxnSpPr>
        <p:spPr>
          <a:xfrm rot="5400000" flipH="1" flipV="1">
            <a:off x="2405250" y="3432049"/>
            <a:ext cx="842123" cy="200934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estreifter Pfeil nach rechts 11"/>
          <p:cNvSpPr/>
          <p:nvPr/>
        </p:nvSpPr>
        <p:spPr>
          <a:xfrm>
            <a:off x="2643174" y="4842424"/>
            <a:ext cx="880704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541130" y="4857784"/>
            <a:ext cx="1928826" cy="5000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4" name="Gerade Verbindung mit Pfeil 13"/>
          <p:cNvCxnSpPr>
            <a:stCxn id="13" idx="0"/>
            <a:endCxn id="8" idx="2"/>
          </p:cNvCxnSpPr>
          <p:nvPr/>
        </p:nvCxnSpPr>
        <p:spPr>
          <a:xfrm rot="16200000" flipV="1">
            <a:off x="4194939" y="4547179"/>
            <a:ext cx="612652" cy="85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estreifter Pfeil nach rechts 14"/>
          <p:cNvSpPr/>
          <p:nvPr/>
        </p:nvSpPr>
        <p:spPr>
          <a:xfrm>
            <a:off x="5524142" y="4860594"/>
            <a:ext cx="1000132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524274" y="4857760"/>
            <a:ext cx="1643074" cy="3600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DE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7" name="Gerade Verbindung mit Pfeil 16"/>
          <p:cNvCxnSpPr>
            <a:stCxn id="16" idx="0"/>
            <a:endCxn id="8" idx="3"/>
          </p:cNvCxnSpPr>
          <p:nvPr/>
        </p:nvCxnSpPr>
        <p:spPr>
          <a:xfrm rot="16200000" flipV="1">
            <a:off x="5833350" y="3345298"/>
            <a:ext cx="842099" cy="21828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6" idx="0"/>
            <a:endCxn id="7" idx="2"/>
          </p:cNvCxnSpPr>
          <p:nvPr/>
        </p:nvCxnSpPr>
        <p:spPr>
          <a:xfrm rot="16200000" flipV="1">
            <a:off x="5843042" y="3354990"/>
            <a:ext cx="1280240" cy="17252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809498" y="4913448"/>
            <a:ext cx="59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load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541394" y="494065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check-out</a:t>
            </a:r>
            <a:endParaRPr lang="de-AT" sz="1400" b="1" i="1" dirty="0">
              <a:latin typeface="Myriad Roman"/>
            </a:endParaRPr>
          </a:p>
        </p:txBody>
      </p:sp>
      <p:sp>
        <p:nvSpPr>
          <p:cNvPr id="21" name="Pfeil nach links, rechts und oben 20"/>
          <p:cNvSpPr/>
          <p:nvPr/>
        </p:nvSpPr>
        <p:spPr>
          <a:xfrm rot="10800000">
            <a:off x="4071934" y="3212875"/>
            <a:ext cx="857256" cy="573315"/>
          </a:xfrm>
          <a:prstGeom prst="leftRightUpArrow">
            <a:avLst>
              <a:gd name="adj1" fmla="val 25000"/>
              <a:gd name="adj2" fmla="val 23202"/>
              <a:gd name="adj3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170420" y="3217520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merge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429124" y="3037520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1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915382" y="4463446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2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5881332" y="4714884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3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6" name="Nach unten gekrümmter Pfeil 25"/>
          <p:cNvSpPr/>
          <p:nvPr/>
        </p:nvSpPr>
        <p:spPr>
          <a:xfrm>
            <a:off x="4023944" y="4572008"/>
            <a:ext cx="1071570" cy="285752"/>
          </a:xfrm>
          <a:prstGeom prst="curvedDownArrow">
            <a:avLst>
              <a:gd name="adj1" fmla="val 28994"/>
              <a:gd name="adj2" fmla="val 111547"/>
              <a:gd name="adj3" fmla="val 6580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 u="sng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738060" y="4429156"/>
            <a:ext cx="138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In-</a:t>
            </a:r>
            <a:r>
              <a:rPr lang="de-AT" sz="1200" b="1" i="1" dirty="0" err="1" smtClean="0">
                <a:latin typeface="Myriad Roman"/>
              </a:rPr>
              <a:t>place</a:t>
            </a:r>
            <a:r>
              <a:rPr lang="de-AT" sz="1200" b="1" i="1" dirty="0" smtClean="0">
                <a:latin typeface="Myriad Roman"/>
              </a:rPr>
              <a:t> </a:t>
            </a:r>
            <a:r>
              <a:rPr lang="de-AT" sz="1200" b="1" i="1" dirty="0" err="1" smtClean="0">
                <a:latin typeface="Myriad Roman"/>
              </a:rPr>
              <a:t>trafo</a:t>
            </a:r>
            <a:endParaRPr lang="de-AT" sz="1200" b="1" i="1" dirty="0" smtClean="0">
              <a:latin typeface="Myriad Roman"/>
            </a:endParaRPr>
          </a:p>
          <a:p>
            <a:r>
              <a:rPr lang="de-DE" sz="1200" b="1" i="1" dirty="0" err="1" smtClean="0">
                <a:latin typeface="Myriad Roman"/>
              </a:rPr>
              <a:t>for</a:t>
            </a:r>
            <a:r>
              <a:rPr lang="de-DE" sz="1200" b="1" i="1" dirty="0" smtClean="0">
                <a:latin typeface="Myriad Roman"/>
              </a:rPr>
              <a:t> </a:t>
            </a:r>
            <a:r>
              <a:rPr lang="de-DE" sz="1200" b="1" i="1" dirty="0" err="1" smtClean="0">
                <a:latin typeface="Myriad Roman"/>
              </a:rPr>
              <a:t>co-evolution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737928" y="400050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595184" y="4071942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309960" y="3929066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573468" y="4040035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452572" y="435769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3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latin typeface="+mn-lt"/>
              </a:rPr>
              <a:t>Approach</a:t>
            </a:r>
            <a:endParaRPr lang="de-AT" sz="1000" b="1" dirty="0">
              <a:latin typeface="+mn-lt"/>
            </a:endParaRPr>
          </a:p>
        </p:txBody>
      </p:sp>
      <p:sp>
        <p:nvSpPr>
          <p:cNvPr id="35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Example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5" grpId="0" animBg="1"/>
      <p:bldP spid="16" grpId="0" animBg="1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Abgerundetes Rechteck 103"/>
          <p:cNvSpPr/>
          <p:nvPr/>
        </p:nvSpPr>
        <p:spPr bwMode="auto">
          <a:xfrm>
            <a:off x="5220072" y="2060848"/>
            <a:ext cx="3096344" cy="129614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3" name="Abgerundetes Rechteck 102"/>
          <p:cNvSpPr/>
          <p:nvPr/>
        </p:nvSpPr>
        <p:spPr bwMode="auto">
          <a:xfrm>
            <a:off x="4513102" y="2564904"/>
            <a:ext cx="778978" cy="720080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2" name="Abgerundetes Rechteck 101"/>
          <p:cNvSpPr/>
          <p:nvPr/>
        </p:nvSpPr>
        <p:spPr bwMode="auto">
          <a:xfrm>
            <a:off x="768686" y="1628800"/>
            <a:ext cx="778978" cy="720080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0" name="Abgerundetes Rechteck 89"/>
          <p:cNvSpPr/>
          <p:nvPr/>
        </p:nvSpPr>
        <p:spPr bwMode="auto">
          <a:xfrm>
            <a:off x="4857752" y="5429264"/>
            <a:ext cx="785818" cy="285752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9" name="Abgerundetes Rechteck 88"/>
          <p:cNvSpPr/>
          <p:nvPr/>
        </p:nvSpPr>
        <p:spPr bwMode="auto">
          <a:xfrm>
            <a:off x="6126384" y="5037570"/>
            <a:ext cx="1491572" cy="21431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8" name="Abgerundetes Rechteck 87"/>
          <p:cNvSpPr/>
          <p:nvPr/>
        </p:nvSpPr>
        <p:spPr bwMode="auto">
          <a:xfrm>
            <a:off x="357158" y="5357826"/>
            <a:ext cx="1643074" cy="57150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1" name="Rechteck 80"/>
          <p:cNvSpPr/>
          <p:nvPr/>
        </p:nvSpPr>
        <p:spPr bwMode="auto">
          <a:xfrm>
            <a:off x="320224" y="3534942"/>
            <a:ext cx="8501122" cy="2286016"/>
          </a:xfrm>
          <a:prstGeom prst="rect">
            <a:avLst/>
          </a:prstGeom>
          <a:noFill/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328850" y="1099854"/>
            <a:ext cx="8501122" cy="228601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Evolution </a:t>
            </a:r>
            <a:r>
              <a:rPr lang="de-DE" dirty="0" err="1" smtClean="0"/>
              <a:t>Example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47163" y="1187787"/>
            <a:ext cx="1553466" cy="307777"/>
          </a:xfrm>
          <a:prstGeom prst="rect">
            <a:avLst/>
          </a:prstGeom>
          <a:noFill/>
          <a:ln w="1270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400" b="1" i="1" dirty="0" err="1" smtClean="0">
                <a:latin typeface="Myriad Roman" pitchFamily="34" charset="0"/>
              </a:rPr>
              <a:t>NamedElement</a:t>
            </a:r>
            <a:endParaRPr lang="de-AT" sz="1400" b="1" i="1" dirty="0">
              <a:latin typeface="Myriad Roman" pitchFamily="34" charset="0"/>
            </a:endParaRPr>
          </a:p>
        </p:txBody>
      </p:sp>
      <p:sp>
        <p:nvSpPr>
          <p:cNvPr id="7" name="AutoShape 41"/>
          <p:cNvSpPr>
            <a:spLocks noChangeArrowheads="1"/>
          </p:cNvSpPr>
          <p:nvPr/>
        </p:nvSpPr>
        <p:spPr bwMode="auto">
          <a:xfrm rot="16200000">
            <a:off x="4940303" y="2184396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5000628" y="2208739"/>
            <a:ext cx="107157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attributes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9" name="Text Box 45"/>
          <p:cNvSpPr txBox="1">
            <a:spLocks noChangeArrowheads="1"/>
          </p:cNvSpPr>
          <p:nvPr/>
        </p:nvSpPr>
        <p:spPr bwMode="auto">
          <a:xfrm>
            <a:off x="5500694" y="201882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</a:t>
            </a:r>
            <a:r>
              <a:rPr lang="de-AT" sz="1050" dirty="0" smtClean="0">
                <a:latin typeface="Myriad Roman" pitchFamily="34" charset="0"/>
              </a:rPr>
              <a:t>..*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10" name="Rectangle 69"/>
          <p:cNvSpPr>
            <a:spLocks noChangeArrowheads="1"/>
          </p:cNvSpPr>
          <p:nvPr/>
        </p:nvSpPr>
        <p:spPr bwMode="auto">
          <a:xfrm>
            <a:off x="3427416" y="2392888"/>
            <a:ext cx="1485900" cy="4379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>
                <a:latin typeface="Myriad Roman" pitchFamily="34" charset="0"/>
              </a:rPr>
              <a:t>isAbstract</a:t>
            </a:r>
            <a:r>
              <a:rPr lang="de-DE" sz="1050" dirty="0">
                <a:latin typeface="Myriad Roman" pitchFamily="34" charset="0"/>
              </a:rPr>
              <a:t>: </a:t>
            </a:r>
            <a:r>
              <a:rPr lang="de-DE" sz="1050" dirty="0" smtClean="0">
                <a:latin typeface="Myriad Roman" pitchFamily="34" charset="0"/>
              </a:rPr>
              <a:t>Boolean</a:t>
            </a:r>
            <a:r>
              <a:rPr lang="de-DE" sz="1200" dirty="0" smtClean="0">
                <a:latin typeface="Myriad Roman" pitchFamily="34" charset="0"/>
              </a:rPr>
              <a:t/>
            </a:r>
            <a:br>
              <a:rPr lang="de-DE" sz="1200" dirty="0" smtClean="0">
                <a:latin typeface="Myriad Roman" pitchFamily="34" charset="0"/>
              </a:rPr>
            </a:br>
            <a:endParaRPr lang="de-DE" sz="1200" dirty="0">
              <a:latin typeface="Myriad Roman" pitchFamily="34" charset="0"/>
            </a:endParaRPr>
          </a:p>
        </p:txBody>
      </p:sp>
      <p:sp>
        <p:nvSpPr>
          <p:cNvPr id="11" name="Rectangle 106"/>
          <p:cNvSpPr>
            <a:spLocks noChangeArrowheads="1"/>
          </p:cNvSpPr>
          <p:nvPr/>
        </p:nvSpPr>
        <p:spPr bwMode="auto">
          <a:xfrm>
            <a:off x="3427416" y="2121334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>
                <a:latin typeface="Myriad Roman" pitchFamily="34" charset="0"/>
              </a:rPr>
              <a:t>Class</a:t>
            </a:r>
          </a:p>
        </p:txBody>
      </p:sp>
      <p:sp>
        <p:nvSpPr>
          <p:cNvPr id="12" name="AutoShape 112"/>
          <p:cNvSpPr>
            <a:spLocks noChangeArrowheads="1"/>
          </p:cNvSpPr>
          <p:nvPr/>
        </p:nvSpPr>
        <p:spPr bwMode="auto">
          <a:xfrm>
            <a:off x="4090103" y="1759291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3" name="Rectangle 69"/>
          <p:cNvSpPr>
            <a:spLocks noChangeArrowheads="1"/>
          </p:cNvSpPr>
          <p:nvPr/>
        </p:nvSpPr>
        <p:spPr bwMode="auto">
          <a:xfrm>
            <a:off x="3447162" y="1500174"/>
            <a:ext cx="1553466" cy="2591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name</a:t>
            </a:r>
            <a:r>
              <a:rPr lang="de-DE" sz="1050" dirty="0" smtClean="0">
                <a:latin typeface="Myriad Roman" pitchFamily="34" charset="0"/>
              </a:rPr>
              <a:t> : String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14" name="Rectangle 106"/>
          <p:cNvSpPr>
            <a:spLocks noChangeArrowheads="1"/>
          </p:cNvSpPr>
          <p:nvPr/>
        </p:nvSpPr>
        <p:spPr bwMode="auto">
          <a:xfrm>
            <a:off x="5857884" y="2121334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i="1" dirty="0" smtClean="0">
                <a:latin typeface="Myriad Roman" pitchFamily="34" charset="0"/>
              </a:rPr>
              <a:t>Attribute</a:t>
            </a:r>
            <a:endParaRPr lang="de-DE" sz="1400" b="1" i="1" dirty="0">
              <a:latin typeface="Myriad Roman" pitchFamily="34" charset="0"/>
            </a:endParaRPr>
          </a:p>
        </p:txBody>
      </p:sp>
      <p:cxnSp>
        <p:nvCxnSpPr>
          <p:cNvPr id="15" name="Gerade Verbindung 14"/>
          <p:cNvCxnSpPr>
            <a:stCxn id="12" idx="3"/>
            <a:endCxn id="11" idx="0"/>
          </p:cNvCxnSpPr>
          <p:nvPr/>
        </p:nvCxnSpPr>
        <p:spPr>
          <a:xfrm rot="5400000">
            <a:off x="4062323" y="2011797"/>
            <a:ext cx="217581" cy="1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>
            <a:stCxn id="14" idx="1"/>
            <a:endCxn id="7" idx="2"/>
          </p:cNvCxnSpPr>
          <p:nvPr/>
        </p:nvCxnSpPr>
        <p:spPr>
          <a:xfrm rot="10800000" flipV="1">
            <a:off x="5072066" y="2257065"/>
            <a:ext cx="785818" cy="59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112"/>
          <p:cNvSpPr>
            <a:spLocks noChangeArrowheads="1"/>
          </p:cNvSpPr>
          <p:nvPr/>
        </p:nvSpPr>
        <p:spPr bwMode="auto">
          <a:xfrm>
            <a:off x="6536338" y="2616547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8" name="Rectangle 106"/>
          <p:cNvSpPr>
            <a:spLocks noChangeArrowheads="1"/>
          </p:cNvSpPr>
          <p:nvPr/>
        </p:nvSpPr>
        <p:spPr bwMode="auto">
          <a:xfrm>
            <a:off x="5357818" y="2988026"/>
            <a:ext cx="1285884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ID_Attribute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19" name="Gewinkelte Verbindung 18"/>
          <p:cNvCxnSpPr>
            <a:stCxn id="14" idx="0"/>
            <a:endCxn id="12" idx="3"/>
          </p:cNvCxnSpPr>
          <p:nvPr/>
        </p:nvCxnSpPr>
        <p:spPr>
          <a:xfrm rot="16200000" flipV="1">
            <a:off x="5277557" y="798056"/>
            <a:ext cx="217581" cy="24289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06"/>
          <p:cNvSpPr>
            <a:spLocks noChangeArrowheads="1"/>
          </p:cNvSpPr>
          <p:nvPr/>
        </p:nvSpPr>
        <p:spPr bwMode="auto">
          <a:xfrm>
            <a:off x="6786578" y="2988026"/>
            <a:ext cx="142876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Desc_Attribute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21" name="Gewinkelte Verbindung 20"/>
          <p:cNvCxnSpPr>
            <a:stCxn id="20" idx="0"/>
            <a:endCxn id="17" idx="3"/>
          </p:cNvCxnSpPr>
          <p:nvPr/>
        </p:nvCxnSpPr>
        <p:spPr>
          <a:xfrm rot="16200000" flipV="1">
            <a:off x="6946018" y="2433086"/>
            <a:ext cx="227017" cy="8828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8" idx="0"/>
            <a:endCxn id="17" idx="3"/>
          </p:cNvCxnSpPr>
          <p:nvPr/>
        </p:nvCxnSpPr>
        <p:spPr>
          <a:xfrm rot="5400000" flipH="1" flipV="1">
            <a:off x="6195919" y="2565851"/>
            <a:ext cx="227017" cy="6173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41"/>
          <p:cNvSpPr>
            <a:spLocks noChangeArrowheads="1"/>
          </p:cNvSpPr>
          <p:nvPr/>
        </p:nvSpPr>
        <p:spPr bwMode="auto">
          <a:xfrm rot="16200000">
            <a:off x="3293760" y="2180275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4" name="Rectangle 106"/>
          <p:cNvSpPr>
            <a:spLocks noChangeArrowheads="1"/>
          </p:cNvSpPr>
          <p:nvPr/>
        </p:nvSpPr>
        <p:spPr bwMode="auto">
          <a:xfrm>
            <a:off x="1071538" y="2121334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Reference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25" name="Gerade Verbindung 24"/>
          <p:cNvCxnSpPr>
            <a:stCxn id="24" idx="3"/>
            <a:endCxn id="23" idx="0"/>
          </p:cNvCxnSpPr>
          <p:nvPr/>
        </p:nvCxnSpPr>
        <p:spPr>
          <a:xfrm>
            <a:off x="2557438" y="2257066"/>
            <a:ext cx="710923" cy="1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Form 25"/>
          <p:cNvCxnSpPr>
            <a:stCxn id="24" idx="1"/>
            <a:endCxn id="27" idx="0"/>
          </p:cNvCxnSpPr>
          <p:nvPr/>
        </p:nvCxnSpPr>
        <p:spPr>
          <a:xfrm rot="10800000" flipH="1">
            <a:off x="1071537" y="2125360"/>
            <a:ext cx="285131" cy="131707"/>
          </a:xfrm>
          <a:prstGeom prst="bentConnector4">
            <a:avLst>
              <a:gd name="adj1" fmla="val -80174"/>
              <a:gd name="adj2" fmla="val 27662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1249512" y="2125359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8" name="Gewinkelte Verbindung 27"/>
          <p:cNvCxnSpPr>
            <a:stCxn id="24" idx="0"/>
            <a:endCxn id="12" idx="3"/>
          </p:cNvCxnSpPr>
          <p:nvPr/>
        </p:nvCxnSpPr>
        <p:spPr>
          <a:xfrm rot="5400000" flipH="1" flipV="1">
            <a:off x="2884383" y="833859"/>
            <a:ext cx="217581" cy="23573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 125"/>
          <p:cNvCxnSpPr>
            <a:stCxn id="30" idx="2"/>
            <a:endCxn id="38" idx="2"/>
          </p:cNvCxnSpPr>
          <p:nvPr/>
        </p:nvCxnSpPr>
        <p:spPr>
          <a:xfrm rot="16200000" flipH="1">
            <a:off x="2818194" y="1827154"/>
            <a:ext cx="1588" cy="2007413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/>
          <p:cNvSpPr>
            <a:spLocks noChangeArrowheads="1"/>
          </p:cNvSpPr>
          <p:nvPr/>
        </p:nvSpPr>
        <p:spPr bwMode="auto">
          <a:xfrm>
            <a:off x="1071538" y="2393355"/>
            <a:ext cx="1485900" cy="4375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upperMult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 smtClean="0">
              <a:latin typeface="Myriad Roman" pitchFamily="34" charset="0"/>
            </a:endParaRPr>
          </a:p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lowerMult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31" name="Rectangle 69"/>
          <p:cNvSpPr>
            <a:spLocks noChangeArrowheads="1"/>
          </p:cNvSpPr>
          <p:nvPr/>
        </p:nvSpPr>
        <p:spPr bwMode="auto">
          <a:xfrm>
            <a:off x="5857884" y="2393355"/>
            <a:ext cx="1485900" cy="214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smtClean="0">
                <a:latin typeface="Myriad Roman" pitchFamily="34" charset="0"/>
              </a:rPr>
              <a:t>type : String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2428860" y="2259357"/>
            <a:ext cx="92869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references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3241312" y="2997879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type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2500298" y="204504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</a:t>
            </a:r>
            <a:r>
              <a:rPr lang="de-AT" sz="1050" dirty="0" smtClean="0">
                <a:latin typeface="Myriad Roman" pitchFamily="34" charset="0"/>
              </a:rPr>
              <a:t>..*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3428992" y="2830861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1..1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6" name="Text Box 45"/>
          <p:cNvSpPr txBox="1">
            <a:spLocks noChangeArrowheads="1"/>
          </p:cNvSpPr>
          <p:nvPr/>
        </p:nvSpPr>
        <p:spPr bwMode="auto">
          <a:xfrm>
            <a:off x="1000100" y="1866655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1..1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714348" y="1650685"/>
            <a:ext cx="8572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opposite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714744" y="2687985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Rechteck 38"/>
          <p:cNvSpPr/>
          <p:nvPr/>
        </p:nvSpPr>
        <p:spPr>
          <a:xfrm>
            <a:off x="4572000" y="2687985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0" name="Form 125"/>
          <p:cNvCxnSpPr>
            <a:stCxn id="10" idx="3"/>
            <a:endCxn id="39" idx="2"/>
          </p:cNvCxnSpPr>
          <p:nvPr/>
        </p:nvCxnSpPr>
        <p:spPr>
          <a:xfrm flipH="1">
            <a:off x="4679157" y="2611875"/>
            <a:ext cx="234159" cy="218986"/>
          </a:xfrm>
          <a:prstGeom prst="bentConnector4">
            <a:avLst>
              <a:gd name="adj1" fmla="val -97626"/>
              <a:gd name="adj2" fmla="val 20439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4384320" y="3005573"/>
            <a:ext cx="97349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extends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4714876" y="2830861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0..</a:t>
            </a:r>
            <a:r>
              <a:rPr lang="de-AT" sz="1050" dirty="0" smtClean="0">
                <a:latin typeface="Myriad Roman" pitchFamily="34" charset="0"/>
              </a:rPr>
              <a:t>1</a:t>
            </a:r>
            <a:endParaRPr lang="de-AT" sz="1050" dirty="0">
              <a:latin typeface="Myriad Roman" pitchFamily="34" charset="0"/>
            </a:endParaRPr>
          </a:p>
        </p:txBody>
      </p:sp>
      <p:cxnSp>
        <p:nvCxnSpPr>
          <p:cNvPr id="44" name="Gerade Verbindung 43"/>
          <p:cNvCxnSpPr/>
          <p:nvPr/>
        </p:nvCxnSpPr>
        <p:spPr>
          <a:xfrm>
            <a:off x="285752" y="3473803"/>
            <a:ext cx="8715404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714744" y="3616679"/>
            <a:ext cx="1553466" cy="307777"/>
          </a:xfrm>
          <a:prstGeom prst="rect">
            <a:avLst/>
          </a:prstGeom>
          <a:noFill/>
          <a:ln w="1270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400" b="1" i="1" dirty="0" err="1" smtClean="0">
                <a:latin typeface="Myriad Roman" pitchFamily="34" charset="0"/>
              </a:rPr>
              <a:t>NamedElement</a:t>
            </a:r>
            <a:endParaRPr lang="de-AT" sz="1400" b="1" i="1" dirty="0">
              <a:latin typeface="Myriad Roman" pitchFamily="34" charset="0"/>
            </a:endParaRPr>
          </a:p>
        </p:txBody>
      </p:sp>
      <p:sp>
        <p:nvSpPr>
          <p:cNvPr id="46" name="AutoShape 41"/>
          <p:cNvSpPr>
            <a:spLocks noChangeArrowheads="1"/>
          </p:cNvSpPr>
          <p:nvPr/>
        </p:nvSpPr>
        <p:spPr bwMode="auto">
          <a:xfrm rot="16200000">
            <a:off x="5207884" y="4613288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5268209" y="4637631"/>
            <a:ext cx="107157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attributes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768275" y="4447715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</a:t>
            </a:r>
            <a:r>
              <a:rPr lang="de-AT" sz="1050" dirty="0" smtClean="0">
                <a:latin typeface="Myriad Roman" pitchFamily="34" charset="0"/>
              </a:rPr>
              <a:t>..*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49" name="Rectangle 69"/>
          <p:cNvSpPr>
            <a:spLocks noChangeArrowheads="1"/>
          </p:cNvSpPr>
          <p:nvPr/>
        </p:nvSpPr>
        <p:spPr bwMode="auto">
          <a:xfrm>
            <a:off x="3694997" y="4821780"/>
            <a:ext cx="1485900" cy="4379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>
                <a:latin typeface="Myriad Roman" pitchFamily="34" charset="0"/>
              </a:rPr>
              <a:t>isAbstract</a:t>
            </a:r>
            <a:r>
              <a:rPr lang="de-DE" sz="1050" dirty="0">
                <a:latin typeface="Myriad Roman" pitchFamily="34" charset="0"/>
              </a:rPr>
              <a:t>: </a:t>
            </a:r>
            <a:r>
              <a:rPr lang="de-DE" sz="1050" dirty="0" smtClean="0">
                <a:latin typeface="Myriad Roman" pitchFamily="34" charset="0"/>
              </a:rPr>
              <a:t>Boolean</a:t>
            </a:r>
            <a:r>
              <a:rPr lang="de-DE" sz="1200" dirty="0" smtClean="0">
                <a:latin typeface="Myriad Roman" pitchFamily="34" charset="0"/>
              </a:rPr>
              <a:t/>
            </a:r>
            <a:br>
              <a:rPr lang="de-DE" sz="1200" dirty="0" smtClean="0">
                <a:latin typeface="Myriad Roman" pitchFamily="34" charset="0"/>
              </a:rPr>
            </a:br>
            <a:endParaRPr lang="de-DE" sz="1200" dirty="0">
              <a:latin typeface="Myriad Roman" pitchFamily="34" charset="0"/>
            </a:endParaRPr>
          </a:p>
        </p:txBody>
      </p:sp>
      <p:sp>
        <p:nvSpPr>
          <p:cNvPr id="50" name="Rectangle 106"/>
          <p:cNvSpPr>
            <a:spLocks noChangeArrowheads="1"/>
          </p:cNvSpPr>
          <p:nvPr/>
        </p:nvSpPr>
        <p:spPr bwMode="auto">
          <a:xfrm>
            <a:off x="3694997" y="4550226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>
                <a:latin typeface="Myriad Roman" pitchFamily="34" charset="0"/>
              </a:rPr>
              <a:t>Class</a:t>
            </a:r>
          </a:p>
        </p:txBody>
      </p:sp>
      <p:sp>
        <p:nvSpPr>
          <p:cNvPr id="51" name="AutoShape 112"/>
          <p:cNvSpPr>
            <a:spLocks noChangeArrowheads="1"/>
          </p:cNvSpPr>
          <p:nvPr/>
        </p:nvSpPr>
        <p:spPr bwMode="auto">
          <a:xfrm>
            <a:off x="4357684" y="4188183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3714743" y="3929066"/>
            <a:ext cx="1553466" cy="2591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name</a:t>
            </a:r>
            <a:r>
              <a:rPr lang="de-DE" sz="1050" dirty="0" smtClean="0">
                <a:latin typeface="Myriad Roman" pitchFamily="34" charset="0"/>
              </a:rPr>
              <a:t> : String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53" name="Rectangle 106"/>
          <p:cNvSpPr>
            <a:spLocks noChangeArrowheads="1"/>
          </p:cNvSpPr>
          <p:nvPr/>
        </p:nvSpPr>
        <p:spPr bwMode="auto">
          <a:xfrm>
            <a:off x="6125465" y="4550226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54" name="Gerade Verbindung 53"/>
          <p:cNvCxnSpPr>
            <a:stCxn id="51" idx="3"/>
            <a:endCxn id="50" idx="0"/>
          </p:cNvCxnSpPr>
          <p:nvPr/>
        </p:nvCxnSpPr>
        <p:spPr>
          <a:xfrm rot="5400000">
            <a:off x="4329904" y="4440689"/>
            <a:ext cx="217581" cy="1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>
            <a:stCxn id="53" idx="1"/>
            <a:endCxn id="46" idx="2"/>
          </p:cNvCxnSpPr>
          <p:nvPr/>
        </p:nvCxnSpPr>
        <p:spPr>
          <a:xfrm rot="10800000" flipV="1">
            <a:off x="5339647" y="4685957"/>
            <a:ext cx="785818" cy="59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winkelte Verbindung 55"/>
          <p:cNvCxnSpPr>
            <a:stCxn id="53" idx="0"/>
            <a:endCxn id="51" idx="3"/>
          </p:cNvCxnSpPr>
          <p:nvPr/>
        </p:nvCxnSpPr>
        <p:spPr>
          <a:xfrm rot="16200000" flipV="1">
            <a:off x="5545138" y="3226948"/>
            <a:ext cx="217581" cy="24289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106"/>
          <p:cNvSpPr>
            <a:spLocks noChangeArrowheads="1"/>
          </p:cNvSpPr>
          <p:nvPr/>
        </p:nvSpPr>
        <p:spPr bwMode="auto">
          <a:xfrm>
            <a:off x="1339119" y="4550226"/>
            <a:ext cx="1485900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Reference</a:t>
            </a:r>
            <a:endParaRPr lang="de-DE" sz="1400" b="1" dirty="0">
              <a:latin typeface="Myriad Roman" pitchFamily="34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517093" y="4554251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9" name="Gewinkelte Verbindung 58"/>
          <p:cNvCxnSpPr>
            <a:stCxn id="57" idx="0"/>
            <a:endCxn id="51" idx="3"/>
          </p:cNvCxnSpPr>
          <p:nvPr/>
        </p:nvCxnSpPr>
        <p:spPr>
          <a:xfrm rot="5400000" flipH="1" flipV="1">
            <a:off x="3151964" y="3262751"/>
            <a:ext cx="217581" cy="2357371"/>
          </a:xfrm>
          <a:prstGeom prst="bentConnector3">
            <a:avLst>
              <a:gd name="adj1" fmla="val 500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Form 125"/>
          <p:cNvCxnSpPr>
            <a:stCxn id="61" idx="3"/>
            <a:endCxn id="49" idx="1"/>
          </p:cNvCxnSpPr>
          <p:nvPr/>
        </p:nvCxnSpPr>
        <p:spPr>
          <a:xfrm flipV="1">
            <a:off x="2825019" y="5040767"/>
            <a:ext cx="869978" cy="2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9"/>
          <p:cNvSpPr>
            <a:spLocks noChangeArrowheads="1"/>
          </p:cNvSpPr>
          <p:nvPr/>
        </p:nvSpPr>
        <p:spPr bwMode="auto">
          <a:xfrm>
            <a:off x="1339119" y="4822247"/>
            <a:ext cx="1485900" cy="4375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upperMult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 smtClean="0">
              <a:latin typeface="Myriad Roman" pitchFamily="34" charset="0"/>
            </a:endParaRPr>
          </a:p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lowerMult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6125465" y="4822247"/>
            <a:ext cx="1485900" cy="43750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smtClean="0">
                <a:latin typeface="Myriad Roman" pitchFamily="34" charset="0"/>
              </a:rPr>
              <a:t>type : String</a:t>
            </a:r>
          </a:p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id</a:t>
            </a:r>
            <a:r>
              <a:rPr lang="de-DE" sz="1050" dirty="0" smtClean="0">
                <a:latin typeface="Myriad Roman" pitchFamily="34" charset="0"/>
              </a:rPr>
              <a:t>: Boolean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3169874" y="4759687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type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3357554" y="5045439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1..1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3982325" y="5116877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" name="Rechteck 65"/>
          <p:cNvSpPr/>
          <p:nvPr/>
        </p:nvSpPr>
        <p:spPr>
          <a:xfrm>
            <a:off x="4839581" y="5116877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7" name="Form 125"/>
          <p:cNvCxnSpPr>
            <a:stCxn id="49" idx="3"/>
            <a:endCxn id="66" idx="2"/>
          </p:cNvCxnSpPr>
          <p:nvPr/>
        </p:nvCxnSpPr>
        <p:spPr>
          <a:xfrm flipH="1">
            <a:off x="4946738" y="5040767"/>
            <a:ext cx="234159" cy="218986"/>
          </a:xfrm>
          <a:prstGeom prst="bentConnector4">
            <a:avLst>
              <a:gd name="adj1" fmla="val -97626"/>
              <a:gd name="adj2" fmla="val 20439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43"/>
          <p:cNvSpPr txBox="1">
            <a:spLocks noChangeArrowheads="1"/>
          </p:cNvSpPr>
          <p:nvPr/>
        </p:nvSpPr>
        <p:spPr bwMode="auto">
          <a:xfrm>
            <a:off x="4741510" y="5434465"/>
            <a:ext cx="97349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superClass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69" name="Text Box 45"/>
          <p:cNvSpPr txBox="1">
            <a:spLocks noChangeArrowheads="1"/>
          </p:cNvSpPr>
          <p:nvPr/>
        </p:nvSpPr>
        <p:spPr bwMode="auto">
          <a:xfrm>
            <a:off x="4982457" y="525975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0..</a:t>
            </a:r>
            <a:r>
              <a:rPr lang="de-AT" sz="1050" dirty="0" smtClean="0">
                <a:latin typeface="Myriad Roman" pitchFamily="34" charset="0"/>
              </a:rPr>
              <a:t>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70" name="Rectangle 106"/>
          <p:cNvSpPr>
            <a:spLocks noChangeArrowheads="1"/>
          </p:cNvSpPr>
          <p:nvPr/>
        </p:nvSpPr>
        <p:spPr bwMode="auto">
          <a:xfrm>
            <a:off x="500034" y="5474067"/>
            <a:ext cx="1285884" cy="271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Association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71" name="Gewinkelte Verbindung 70"/>
          <p:cNvCxnSpPr>
            <a:stCxn id="70" idx="0"/>
            <a:endCxn id="51" idx="3"/>
          </p:cNvCxnSpPr>
          <p:nvPr/>
        </p:nvCxnSpPr>
        <p:spPr>
          <a:xfrm rot="5400000" flipH="1" flipV="1">
            <a:off x="2220497" y="3255124"/>
            <a:ext cx="1141422" cy="3296464"/>
          </a:xfrm>
          <a:prstGeom prst="bentConnector3">
            <a:avLst>
              <a:gd name="adj1" fmla="val 912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41"/>
          <p:cNvSpPr>
            <a:spLocks noChangeArrowheads="1"/>
          </p:cNvSpPr>
          <p:nvPr/>
        </p:nvSpPr>
        <p:spPr bwMode="auto">
          <a:xfrm rot="16200000">
            <a:off x="1811317" y="5520105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73" name="Rechteck 72"/>
          <p:cNvSpPr/>
          <p:nvPr/>
        </p:nvSpPr>
        <p:spPr>
          <a:xfrm>
            <a:off x="2500298" y="5116877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4" name="Form 125"/>
          <p:cNvCxnSpPr>
            <a:stCxn id="72" idx="2"/>
            <a:endCxn id="73" idx="2"/>
          </p:cNvCxnSpPr>
          <p:nvPr/>
        </p:nvCxnSpPr>
        <p:spPr>
          <a:xfrm flipV="1">
            <a:off x="1943080" y="5259753"/>
            <a:ext cx="664375" cy="33893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43"/>
          <p:cNvSpPr txBox="1">
            <a:spLocks noChangeArrowheads="1"/>
          </p:cNvSpPr>
          <p:nvPr/>
        </p:nvSpPr>
        <p:spPr bwMode="auto">
          <a:xfrm>
            <a:off x="1955428" y="5259753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refEnds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76" name="Text Box 45"/>
          <p:cNvSpPr txBox="1">
            <a:spLocks noChangeArrowheads="1"/>
          </p:cNvSpPr>
          <p:nvPr/>
        </p:nvSpPr>
        <p:spPr bwMode="auto">
          <a:xfrm>
            <a:off x="2571736" y="5259753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2..3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6275456" y="1108480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 smtClean="0">
                <a:solidFill>
                  <a:schemeClr val="accent1"/>
                </a:solidFill>
                <a:latin typeface="+mn-lt"/>
              </a:rPr>
              <a:t>Original Metamodel</a:t>
            </a:r>
            <a:endParaRPr lang="de-AT" sz="20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6231944" y="5412012"/>
            <a:ext cx="257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 err="1" smtClean="0">
                <a:solidFill>
                  <a:schemeClr val="tx2"/>
                </a:solidFill>
                <a:latin typeface="+mn-lt"/>
              </a:rPr>
              <a:t>Evolved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</a:rPr>
              <a:t> Metamodel</a:t>
            </a:r>
            <a:endParaRPr lang="de-AT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1155295" y="5909648"/>
            <a:ext cx="2273697" cy="64698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Modeling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of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ternary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Associations</a:t>
            </a:r>
            <a:endParaRPr lang="de-AT" sz="16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2" name="Ellipse 91"/>
          <p:cNvSpPr/>
          <p:nvPr/>
        </p:nvSpPr>
        <p:spPr bwMode="auto">
          <a:xfrm>
            <a:off x="714348" y="5929330"/>
            <a:ext cx="500066" cy="500066"/>
          </a:xfrm>
          <a:prstGeom prst="ellipse">
            <a:avLst/>
          </a:prstGeom>
          <a:gradFill>
            <a:gsLst>
              <a:gs pos="0">
                <a:schemeClr val="tx2"/>
              </a:gs>
              <a:gs pos="35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1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5483442" y="4001888"/>
            <a:ext cx="3628561" cy="3745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Change Attribute Type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dynamically</a:t>
            </a:r>
            <a:endParaRPr lang="de-AT" sz="16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4089186" y="5883770"/>
            <a:ext cx="3197457" cy="9194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Inheritance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Feature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renamed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to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to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be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more</a:t>
            </a:r>
            <a:r>
              <a:rPr lang="de-AT" sz="1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1600" b="1" dirty="0" err="1" smtClean="0">
                <a:solidFill>
                  <a:schemeClr val="tx2"/>
                </a:solidFill>
                <a:latin typeface="+mj-lt"/>
              </a:rPr>
              <a:t>platform-independent</a:t>
            </a:r>
            <a:endParaRPr lang="de-AT" sz="16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5" name="Ellipse 94"/>
          <p:cNvSpPr/>
          <p:nvPr/>
        </p:nvSpPr>
        <p:spPr bwMode="auto">
          <a:xfrm>
            <a:off x="5046188" y="3937692"/>
            <a:ext cx="500066" cy="500066"/>
          </a:xfrm>
          <a:prstGeom prst="ellipse">
            <a:avLst/>
          </a:prstGeom>
          <a:gradFill>
            <a:gsLst>
              <a:gs pos="0">
                <a:schemeClr val="tx2"/>
              </a:gs>
              <a:gs pos="35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2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3634680" y="6069776"/>
            <a:ext cx="500066" cy="500066"/>
          </a:xfrm>
          <a:prstGeom prst="ellipse">
            <a:avLst/>
          </a:prstGeom>
          <a:gradFill>
            <a:gsLst>
              <a:gs pos="0">
                <a:schemeClr val="tx2"/>
              </a:gs>
              <a:gs pos="35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3</a:t>
            </a:r>
            <a:endParaRPr kumimoji="0" lang="de-A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87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7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98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100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3" grpId="0" animBg="1"/>
      <p:bldP spid="102" grpId="0" animBg="1"/>
      <p:bldP spid="90" grpId="0" animBg="1"/>
      <p:bldP spid="89" grpId="0" animBg="1"/>
      <p:bldP spid="88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1 – Automatic Metamodel </a:t>
            </a:r>
            <a:r>
              <a:rPr lang="de-DE" dirty="0" err="1" smtClean="0"/>
              <a:t>Merge</a:t>
            </a:r>
            <a:r>
              <a:rPr lang="de-DE" dirty="0" smtClean="0"/>
              <a:t> (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) (1/2)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3643314"/>
            <a:ext cx="8534280" cy="2357454"/>
          </a:xfrm>
        </p:spPr>
        <p:txBody>
          <a:bodyPr/>
          <a:lstStyle/>
          <a:p>
            <a:r>
              <a:rPr lang="en-GB" smtClean="0"/>
              <a:t>Classes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smtClean="0"/>
              <a:t>Are </a:t>
            </a:r>
            <a:r>
              <a:rPr lang="en-GB" sz="1800" b="1" smtClean="0"/>
              <a:t>merged</a:t>
            </a:r>
            <a:r>
              <a:rPr lang="en-GB" sz="1800" smtClean="0"/>
              <a:t>, if they exhibit the </a:t>
            </a:r>
            <a:r>
              <a:rPr lang="en-GB" sz="1800" b="1" smtClean="0"/>
              <a:t>same name</a:t>
            </a:r>
          </a:p>
          <a:p>
            <a:pPr lvl="1">
              <a:buFont typeface="Arial" pitchFamily="34" charset="0"/>
              <a:buChar char="•"/>
            </a:pPr>
            <a:r>
              <a:rPr lang="en-GB" sz="1800" smtClean="0"/>
              <a:t>If classes are merged, the merged class gets the </a:t>
            </a:r>
            <a:r>
              <a:rPr lang="en-GB" sz="1800" b="1" smtClean="0"/>
              <a:t>union of the features and superclasses </a:t>
            </a:r>
            <a:r>
              <a:rPr lang="en-GB" sz="1800" smtClean="0"/>
              <a:t>of the original classes</a:t>
            </a:r>
          </a:p>
          <a:p>
            <a:r>
              <a:rPr lang="en-GB" smtClean="0"/>
              <a:t>Features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smtClean="0"/>
              <a:t>Are only </a:t>
            </a:r>
            <a:r>
              <a:rPr lang="en-GB" sz="1800" b="1" smtClean="0"/>
              <a:t>merged</a:t>
            </a:r>
            <a:r>
              <a:rPr lang="en-GB" sz="1800" smtClean="0"/>
              <a:t>, if they are </a:t>
            </a:r>
            <a:r>
              <a:rPr lang="en-GB" sz="1800" b="1" smtClean="0"/>
              <a:t>fully equivalent</a:t>
            </a:r>
            <a:r>
              <a:rPr lang="en-GB" sz="1800" smtClean="0"/>
              <a:t>, i.e., same name, same type, same multiplicity constraints, same unique constraints, 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142976" y="1142984"/>
            <a:ext cx="7358114" cy="24288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928926" y="1288670"/>
            <a:ext cx="1332000" cy="360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Original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168826" y="1288670"/>
            <a:ext cx="1332000" cy="360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Evolved</a:t>
            </a:r>
            <a:r>
              <a:rPr lang="de-DE" sz="1400" b="1" dirty="0" smtClean="0"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045300" y="1857340"/>
            <a:ext cx="1332000" cy="458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latin typeface="Myriad Roman" pitchFamily="34" charset="0"/>
              </a:rPr>
              <a:t>Original MM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MM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85852" y="2928934"/>
            <a:ext cx="1500198" cy="360000"/>
          </a:xfrm>
          <a:prstGeom prst="rect">
            <a:avLst/>
          </a:prstGeom>
          <a:gradFill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0" name="Gerade Verbindung mit Pfeil 9"/>
          <p:cNvCxnSpPr>
            <a:stCxn id="9" idx="0"/>
            <a:endCxn id="6" idx="2"/>
          </p:cNvCxnSpPr>
          <p:nvPr/>
        </p:nvCxnSpPr>
        <p:spPr>
          <a:xfrm rot="5400000" flipH="1" flipV="1">
            <a:off x="2175306" y="1509315"/>
            <a:ext cx="1280264" cy="15589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0"/>
            <a:endCxn id="8" idx="1"/>
          </p:cNvCxnSpPr>
          <p:nvPr/>
        </p:nvCxnSpPr>
        <p:spPr>
          <a:xfrm rot="5400000" flipH="1" flipV="1">
            <a:off x="2619564" y="1503199"/>
            <a:ext cx="842123" cy="200934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estreifter Pfeil nach rechts 11"/>
          <p:cNvSpPr/>
          <p:nvPr/>
        </p:nvSpPr>
        <p:spPr>
          <a:xfrm>
            <a:off x="2857488" y="2913574"/>
            <a:ext cx="880704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755444" y="2928934"/>
            <a:ext cx="1928826" cy="5000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Original Model 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b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</a:b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AT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4" name="Gerade Verbindung mit Pfeil 13"/>
          <p:cNvCxnSpPr>
            <a:stCxn id="13" idx="0"/>
            <a:endCxn id="8" idx="2"/>
          </p:cNvCxnSpPr>
          <p:nvPr/>
        </p:nvCxnSpPr>
        <p:spPr>
          <a:xfrm rot="16200000" flipV="1">
            <a:off x="4409253" y="2618329"/>
            <a:ext cx="612652" cy="85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estreifter Pfeil nach rechts 14"/>
          <p:cNvSpPr/>
          <p:nvPr/>
        </p:nvSpPr>
        <p:spPr>
          <a:xfrm>
            <a:off x="5738456" y="2931744"/>
            <a:ext cx="1000132" cy="432000"/>
          </a:xfrm>
          <a:prstGeom prst="striped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738588" y="2928910"/>
            <a:ext cx="1643074" cy="3600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Co-</a:t>
            </a:r>
            <a:r>
              <a:rPr lang="de-DE" sz="14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DE" sz="1400" b="1" dirty="0" smtClean="0">
                <a:solidFill>
                  <a:schemeClr val="dk1"/>
                </a:solidFill>
                <a:latin typeface="Myriad Roman" pitchFamily="34" charset="0"/>
              </a:rPr>
              <a:t> Model</a:t>
            </a:r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cxnSp>
        <p:nvCxnSpPr>
          <p:cNvPr id="17" name="Gerade Verbindung mit Pfeil 16"/>
          <p:cNvCxnSpPr>
            <a:stCxn id="16" idx="0"/>
            <a:endCxn id="8" idx="3"/>
          </p:cNvCxnSpPr>
          <p:nvPr/>
        </p:nvCxnSpPr>
        <p:spPr>
          <a:xfrm rot="16200000" flipV="1">
            <a:off x="6047664" y="1416448"/>
            <a:ext cx="842099" cy="21828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6" idx="0"/>
            <a:endCxn id="7" idx="2"/>
          </p:cNvCxnSpPr>
          <p:nvPr/>
        </p:nvCxnSpPr>
        <p:spPr>
          <a:xfrm rot="16200000" flipV="1">
            <a:off x="6057356" y="1426140"/>
            <a:ext cx="1280240" cy="17252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023812" y="2984598"/>
            <a:ext cx="59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load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755708" y="301180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check-out</a:t>
            </a:r>
            <a:endParaRPr lang="de-AT" sz="1400" b="1" i="1" dirty="0">
              <a:latin typeface="Myriad Roman"/>
            </a:endParaRPr>
          </a:p>
        </p:txBody>
      </p:sp>
      <p:sp>
        <p:nvSpPr>
          <p:cNvPr id="21" name="Pfeil nach links, rechts und oben 20"/>
          <p:cNvSpPr/>
          <p:nvPr/>
        </p:nvSpPr>
        <p:spPr>
          <a:xfrm rot="10800000">
            <a:off x="4286248" y="1284025"/>
            <a:ext cx="857256" cy="573315"/>
          </a:xfrm>
          <a:prstGeom prst="leftRightUpArrow">
            <a:avLst>
              <a:gd name="adj1" fmla="val 25000"/>
              <a:gd name="adj2" fmla="val 23202"/>
              <a:gd name="adj3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384734" y="1288670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err="1" smtClean="0">
                <a:latin typeface="Myriad Roman"/>
              </a:rPr>
              <a:t>merge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643438" y="1108670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1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129696" y="2534596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2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6095646" y="2786034"/>
            <a:ext cx="180000" cy="180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smtClean="0">
                <a:solidFill>
                  <a:schemeClr val="tx1"/>
                </a:solidFill>
              </a:rPr>
              <a:t>3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6" name="Nach unten gekrümmter Pfeil 25"/>
          <p:cNvSpPr/>
          <p:nvPr/>
        </p:nvSpPr>
        <p:spPr>
          <a:xfrm>
            <a:off x="4238258" y="2643158"/>
            <a:ext cx="1071570" cy="285752"/>
          </a:xfrm>
          <a:prstGeom prst="curvedDownArrow">
            <a:avLst>
              <a:gd name="adj1" fmla="val 28994"/>
              <a:gd name="adj2" fmla="val 111547"/>
              <a:gd name="adj3" fmla="val 6580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 u="sng" dirty="0">
              <a:solidFill>
                <a:schemeClr val="tx1"/>
              </a:solidFill>
              <a:latin typeface="Myriad Roman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952374" y="2500306"/>
            <a:ext cx="138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i="1" dirty="0" smtClean="0">
                <a:latin typeface="Myriad Roman"/>
              </a:rPr>
              <a:t>In-</a:t>
            </a:r>
            <a:r>
              <a:rPr lang="de-AT" sz="1200" b="1" i="1" dirty="0" err="1" smtClean="0">
                <a:latin typeface="Myriad Roman"/>
              </a:rPr>
              <a:t>place</a:t>
            </a:r>
            <a:r>
              <a:rPr lang="de-AT" sz="1200" b="1" i="1" dirty="0" smtClean="0">
                <a:latin typeface="Myriad Roman"/>
              </a:rPr>
              <a:t> </a:t>
            </a:r>
            <a:r>
              <a:rPr lang="de-AT" sz="1200" b="1" i="1" dirty="0" err="1" smtClean="0">
                <a:latin typeface="Myriad Roman"/>
              </a:rPr>
              <a:t>trafo</a:t>
            </a:r>
            <a:endParaRPr lang="de-AT" sz="1200" b="1" i="1" dirty="0" smtClean="0">
              <a:latin typeface="Myriad Roman"/>
            </a:endParaRPr>
          </a:p>
          <a:p>
            <a:r>
              <a:rPr lang="de-DE" sz="1200" b="1" i="1" dirty="0" err="1" smtClean="0">
                <a:latin typeface="Myriad Roman"/>
              </a:rPr>
              <a:t>for</a:t>
            </a:r>
            <a:r>
              <a:rPr lang="de-DE" sz="1200" b="1" i="1" dirty="0" smtClean="0">
                <a:latin typeface="Myriad Roman"/>
              </a:rPr>
              <a:t> </a:t>
            </a:r>
            <a:r>
              <a:rPr lang="de-DE" sz="1200" b="1" i="1" dirty="0" err="1" smtClean="0">
                <a:latin typeface="Myriad Roman"/>
              </a:rPr>
              <a:t>co-evolution</a:t>
            </a:r>
            <a:endParaRPr lang="de-AT" sz="1200" b="1" i="1" dirty="0">
              <a:latin typeface="Myriad Roman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952242" y="207165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809498" y="2143092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524274" y="2000216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787782" y="2111185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666886" y="2428844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latin typeface="Myriad Roman"/>
              </a:rPr>
              <a:t>conforms</a:t>
            </a:r>
            <a:r>
              <a:rPr lang="de-DE" sz="1000" dirty="0" smtClean="0">
                <a:latin typeface="Myriad Roman"/>
              </a:rPr>
              <a:t> </a:t>
            </a:r>
            <a:r>
              <a:rPr lang="de-DE" sz="1000" dirty="0" err="1" smtClean="0">
                <a:latin typeface="Myriad Roman"/>
              </a:rPr>
              <a:t>to</a:t>
            </a:r>
            <a:endParaRPr lang="de-AT" sz="1000" dirty="0">
              <a:latin typeface="Myriad Roman"/>
            </a:endParaRP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4214810" y="1000108"/>
            <a:ext cx="928694" cy="857256"/>
          </a:xfrm>
          <a:prstGeom prst="roundRect">
            <a:avLst/>
          </a:prstGeom>
          <a:noFill/>
          <a:ln w="793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4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38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53"/>
          <p:cNvSpPr/>
          <p:nvPr/>
        </p:nvSpPr>
        <p:spPr>
          <a:xfrm>
            <a:off x="428596" y="2028758"/>
            <a:ext cx="8286808" cy="321471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endParaRPr lang="de-AT" sz="14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1 – Automatic Metamodel </a:t>
            </a:r>
            <a:r>
              <a:rPr lang="de-DE" dirty="0" err="1" smtClean="0"/>
              <a:t>Merge</a:t>
            </a:r>
            <a:r>
              <a:rPr lang="de-DE" dirty="0" smtClean="0"/>
              <a:t> (2/2)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B9450D-CB13-414F-A87C-6BBC5009B49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cxnSp>
        <p:nvCxnSpPr>
          <p:cNvPr id="5" name="Form 4"/>
          <p:cNvCxnSpPr>
            <a:stCxn id="20" idx="1"/>
            <a:endCxn id="21" idx="0"/>
          </p:cNvCxnSpPr>
          <p:nvPr/>
        </p:nvCxnSpPr>
        <p:spPr>
          <a:xfrm rot="10800000" flipH="1">
            <a:off x="1481994" y="3239738"/>
            <a:ext cx="285131" cy="131707"/>
          </a:xfrm>
          <a:prstGeom prst="bentConnector4">
            <a:avLst>
              <a:gd name="adj1" fmla="val -108197"/>
              <a:gd name="adj2" fmla="val 330547"/>
            </a:avLst>
          </a:prstGeom>
          <a:ln w="15875">
            <a:solidFill>
              <a:srgbClr val="FF0000"/>
            </a:solidFill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1616408" y="2844129"/>
            <a:ext cx="8572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solidFill>
                  <a:srgbClr val="FF0000"/>
                </a:solidFill>
                <a:latin typeface="Myriad Roman" pitchFamily="34" charset="0"/>
              </a:rPr>
              <a:t>opposite</a:t>
            </a:r>
            <a:endParaRPr lang="de-AT" sz="1050" dirty="0">
              <a:solidFill>
                <a:srgbClr val="FF0000"/>
              </a:solidFill>
              <a:latin typeface="Myriad Roman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340302" y="4886278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762000" eaLnBrk="0" hangingPunct="0"/>
            <a:r>
              <a:rPr lang="de-AT" sz="2000" b="1" dirty="0" smtClean="0">
                <a:latin typeface="Myriad Roman" pitchFamily="34" charset="0"/>
              </a:rPr>
              <a:t>Original MM</a:t>
            </a:r>
            <a:r>
              <a:rPr lang="de-AT" sz="2000" b="1" dirty="0" smtClean="0">
                <a:solidFill>
                  <a:schemeClr val="dk1"/>
                </a:solidFill>
                <a:latin typeface="Myriad Roman" pitchFamily="34" charset="0"/>
              </a:rPr>
              <a:t> </a:t>
            </a:r>
            <a:r>
              <a:rPr lang="de-AT" sz="2000" b="1" dirty="0" smtClean="0">
                <a:solidFill>
                  <a:schemeClr val="dk1"/>
                </a:solidFill>
                <a:latin typeface="Myriad Roman" pitchFamily="34" charset="0"/>
                <a:sym typeface="Symbol"/>
              </a:rPr>
              <a:t> </a:t>
            </a:r>
            <a:r>
              <a:rPr lang="de-AT" sz="2000" b="1" dirty="0" err="1" smtClean="0">
                <a:solidFill>
                  <a:schemeClr val="dk1"/>
                </a:solidFill>
                <a:latin typeface="Myriad Roman" pitchFamily="34" charset="0"/>
              </a:rPr>
              <a:t>Evolved</a:t>
            </a:r>
            <a:r>
              <a:rPr lang="de-AT" sz="2000" b="1" dirty="0" smtClean="0">
                <a:solidFill>
                  <a:schemeClr val="dk1"/>
                </a:solidFill>
                <a:latin typeface="Myriad Roman" pitchFamily="34" charset="0"/>
              </a:rPr>
              <a:t> MM</a:t>
            </a:r>
            <a:endParaRPr lang="de-AT" sz="2000" b="1" dirty="0">
              <a:solidFill>
                <a:schemeClr val="dk1"/>
              </a:solidFill>
              <a:latin typeface="Myriad Roman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57620" y="2302165"/>
            <a:ext cx="1553466" cy="307777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400" b="1" i="1" dirty="0" err="1" smtClean="0">
                <a:latin typeface="Myriad Roman" pitchFamily="34" charset="0"/>
              </a:rPr>
              <a:t>NamedElement</a:t>
            </a:r>
            <a:endParaRPr lang="de-AT" sz="1400" b="1" i="1" dirty="0">
              <a:latin typeface="Myriad Roman" pitchFamily="34" charset="0"/>
            </a:endParaRPr>
          </a:p>
        </p:txBody>
      </p:sp>
      <p:sp>
        <p:nvSpPr>
          <p:cNvPr id="9" name="AutoShape 41"/>
          <p:cNvSpPr>
            <a:spLocks noChangeArrowheads="1"/>
          </p:cNvSpPr>
          <p:nvPr/>
        </p:nvSpPr>
        <p:spPr bwMode="auto">
          <a:xfrm rot="16200000">
            <a:off x="5350760" y="3298774"/>
            <a:ext cx="106363" cy="157162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5419963" y="3340873"/>
            <a:ext cx="107157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latin typeface="Myriad Roman" pitchFamily="34" charset="0"/>
              </a:rPr>
              <a:t>attributes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5911151" y="3133201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latin typeface="Myriad Roman" pitchFamily="34" charset="0"/>
              </a:rPr>
              <a:t>0</a:t>
            </a:r>
            <a:r>
              <a:rPr lang="de-AT" sz="1050" dirty="0" smtClean="0">
                <a:latin typeface="Myriad Roman" pitchFamily="34" charset="0"/>
              </a:rPr>
              <a:t>..*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12" name="Rectangle 69"/>
          <p:cNvSpPr>
            <a:spLocks noChangeArrowheads="1"/>
          </p:cNvSpPr>
          <p:nvPr/>
        </p:nvSpPr>
        <p:spPr bwMode="auto">
          <a:xfrm>
            <a:off x="3837873" y="3507266"/>
            <a:ext cx="1485900" cy="437973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>
                <a:latin typeface="Myriad Roman" pitchFamily="34" charset="0"/>
              </a:rPr>
              <a:t>isAbstract</a:t>
            </a:r>
            <a:r>
              <a:rPr lang="de-DE" sz="1050" dirty="0">
                <a:latin typeface="Myriad Roman" pitchFamily="34" charset="0"/>
              </a:rPr>
              <a:t>: </a:t>
            </a:r>
            <a:r>
              <a:rPr lang="de-DE" sz="1050" dirty="0" smtClean="0">
                <a:latin typeface="Myriad Roman" pitchFamily="34" charset="0"/>
              </a:rPr>
              <a:t>Boolean</a:t>
            </a:r>
            <a:r>
              <a:rPr lang="de-DE" sz="1200" dirty="0" smtClean="0">
                <a:latin typeface="Myriad Roman" pitchFamily="34" charset="0"/>
              </a:rPr>
              <a:t/>
            </a:r>
            <a:br>
              <a:rPr lang="de-DE" sz="1200" dirty="0" smtClean="0">
                <a:latin typeface="Myriad Roman" pitchFamily="34" charset="0"/>
              </a:rPr>
            </a:br>
            <a:endParaRPr lang="de-DE" sz="1200" dirty="0">
              <a:latin typeface="Myriad Roman" pitchFamily="34" charset="0"/>
            </a:endParaRPr>
          </a:p>
        </p:txBody>
      </p:sp>
      <p:sp>
        <p:nvSpPr>
          <p:cNvPr id="13" name="Rectangle 106"/>
          <p:cNvSpPr>
            <a:spLocks noChangeArrowheads="1"/>
          </p:cNvSpPr>
          <p:nvPr/>
        </p:nvSpPr>
        <p:spPr bwMode="auto">
          <a:xfrm>
            <a:off x="3837873" y="3235712"/>
            <a:ext cx="1485900" cy="271463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>
                <a:latin typeface="Myriad Roman" pitchFamily="34" charset="0"/>
              </a:rPr>
              <a:t>Class</a:t>
            </a:r>
          </a:p>
        </p:txBody>
      </p:sp>
      <p:sp>
        <p:nvSpPr>
          <p:cNvPr id="14" name="AutoShape 112"/>
          <p:cNvSpPr>
            <a:spLocks noChangeArrowheads="1"/>
          </p:cNvSpPr>
          <p:nvPr/>
        </p:nvSpPr>
        <p:spPr bwMode="auto">
          <a:xfrm>
            <a:off x="4500560" y="2873669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5" name="Rectangle 69"/>
          <p:cNvSpPr>
            <a:spLocks noChangeArrowheads="1"/>
          </p:cNvSpPr>
          <p:nvPr/>
        </p:nvSpPr>
        <p:spPr bwMode="auto">
          <a:xfrm>
            <a:off x="3857619" y="2614552"/>
            <a:ext cx="1553466" cy="259117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name</a:t>
            </a:r>
            <a:r>
              <a:rPr lang="de-DE" sz="1050" dirty="0" smtClean="0">
                <a:latin typeface="Myriad Roman" pitchFamily="34" charset="0"/>
              </a:rPr>
              <a:t> : String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6268341" y="3235712"/>
            <a:ext cx="1485900" cy="271463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17" name="Gerade Verbindung 16"/>
          <p:cNvCxnSpPr>
            <a:stCxn id="14" idx="3"/>
            <a:endCxn id="13" idx="0"/>
          </p:cNvCxnSpPr>
          <p:nvPr/>
        </p:nvCxnSpPr>
        <p:spPr>
          <a:xfrm rot="5400000">
            <a:off x="4472780" y="3126175"/>
            <a:ext cx="217581" cy="1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>
            <a:stCxn id="16" idx="1"/>
            <a:endCxn id="9" idx="2"/>
          </p:cNvCxnSpPr>
          <p:nvPr/>
        </p:nvCxnSpPr>
        <p:spPr>
          <a:xfrm rot="10800000" flipV="1">
            <a:off x="5482523" y="3371443"/>
            <a:ext cx="785818" cy="591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16" idx="0"/>
            <a:endCxn id="14" idx="3"/>
          </p:cNvCxnSpPr>
          <p:nvPr/>
        </p:nvCxnSpPr>
        <p:spPr>
          <a:xfrm rot="16200000" flipV="1">
            <a:off x="5688014" y="1912434"/>
            <a:ext cx="217581" cy="24289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06"/>
          <p:cNvSpPr>
            <a:spLocks noChangeArrowheads="1"/>
          </p:cNvSpPr>
          <p:nvPr/>
        </p:nvSpPr>
        <p:spPr bwMode="auto">
          <a:xfrm>
            <a:off x="1481995" y="3235712"/>
            <a:ext cx="1485900" cy="271463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smtClean="0">
                <a:latin typeface="Myriad Roman" pitchFamily="34" charset="0"/>
              </a:rPr>
              <a:t>Reference</a:t>
            </a:r>
            <a:endParaRPr lang="de-DE" sz="1400" b="1" dirty="0">
              <a:latin typeface="Myriad Roman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659969" y="3239737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2" name="Gewinkelte Verbindung 21"/>
          <p:cNvCxnSpPr>
            <a:stCxn id="20" idx="0"/>
            <a:endCxn id="14" idx="3"/>
          </p:cNvCxnSpPr>
          <p:nvPr/>
        </p:nvCxnSpPr>
        <p:spPr>
          <a:xfrm rot="5400000" flipH="1" flipV="1">
            <a:off x="3294840" y="1948237"/>
            <a:ext cx="217581" cy="23573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Form 125"/>
          <p:cNvCxnSpPr>
            <a:stCxn id="24" idx="3"/>
            <a:endCxn id="12" idx="1"/>
          </p:cNvCxnSpPr>
          <p:nvPr/>
        </p:nvCxnSpPr>
        <p:spPr>
          <a:xfrm flipV="1">
            <a:off x="2967895" y="3726253"/>
            <a:ext cx="869978" cy="2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69"/>
          <p:cNvSpPr>
            <a:spLocks noChangeArrowheads="1"/>
          </p:cNvSpPr>
          <p:nvPr/>
        </p:nvSpPr>
        <p:spPr bwMode="auto">
          <a:xfrm>
            <a:off x="1481995" y="3507733"/>
            <a:ext cx="1485900" cy="437506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upperMulti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 smtClean="0">
              <a:latin typeface="Myriad Roman" pitchFamily="34" charset="0"/>
            </a:endParaRPr>
          </a:p>
          <a:p>
            <a:pPr defTabSz="762000" eaLnBrk="0" hangingPunct="0"/>
            <a:r>
              <a:rPr lang="de-DE" sz="1050" dirty="0" err="1" smtClean="0">
                <a:latin typeface="Myriad Roman" pitchFamily="34" charset="0"/>
              </a:rPr>
              <a:t>lowerMulti</a:t>
            </a:r>
            <a:r>
              <a:rPr lang="de-DE" sz="1050" dirty="0" smtClean="0">
                <a:latin typeface="Myriad Roman" pitchFamily="34" charset="0"/>
              </a:rPr>
              <a:t>: </a:t>
            </a:r>
            <a:r>
              <a:rPr lang="de-DE" sz="1050" dirty="0" err="1" smtClean="0">
                <a:latin typeface="Myriad Roman" pitchFamily="34" charset="0"/>
              </a:rPr>
              <a:t>Int</a:t>
            </a:r>
            <a:endParaRPr lang="de-DE" sz="1050" dirty="0">
              <a:latin typeface="Myriad Roman" pitchFamily="34" charset="0"/>
            </a:endParaRPr>
          </a:p>
        </p:txBody>
      </p:sp>
      <p:sp>
        <p:nvSpPr>
          <p:cNvPr id="25" name="Rectangle 69"/>
          <p:cNvSpPr>
            <a:spLocks noChangeArrowheads="1"/>
          </p:cNvSpPr>
          <p:nvPr/>
        </p:nvSpPr>
        <p:spPr bwMode="auto">
          <a:xfrm>
            <a:off x="6268341" y="3507733"/>
            <a:ext cx="1485900" cy="437506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defTabSz="762000" eaLnBrk="0" hangingPunct="0"/>
            <a:r>
              <a:rPr lang="de-DE" sz="1050" dirty="0" smtClean="0">
                <a:latin typeface="Myriad Roman" pitchFamily="34" charset="0"/>
              </a:rPr>
              <a:t>type : String</a:t>
            </a:r>
          </a:p>
          <a:p>
            <a:pPr defTabSz="762000" eaLnBrk="0" hangingPunct="0"/>
            <a:r>
              <a:rPr lang="de-DE" sz="1050" b="1" dirty="0" err="1" smtClean="0">
                <a:solidFill>
                  <a:srgbClr val="6AD400"/>
                </a:solidFill>
                <a:latin typeface="Myriad Roman" pitchFamily="34" charset="0"/>
              </a:rPr>
              <a:t>id</a:t>
            </a:r>
            <a:r>
              <a:rPr lang="de-DE" sz="1050" b="1" dirty="0" smtClean="0">
                <a:solidFill>
                  <a:srgbClr val="6AD400"/>
                </a:solidFill>
                <a:latin typeface="Myriad Roman" pitchFamily="34" charset="0"/>
              </a:rPr>
              <a:t>: Boolean</a:t>
            </a:r>
            <a:endParaRPr lang="de-DE" sz="1050" b="1" dirty="0">
              <a:solidFill>
                <a:srgbClr val="6AD400"/>
              </a:solidFill>
              <a:latin typeface="Myriad Roman" pitchFamily="34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3259482" y="3496363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type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3456040" y="3704291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latin typeface="Myriad Roman" pitchFamily="34" charset="0"/>
              </a:rPr>
              <a:t>1..1</a:t>
            </a:r>
            <a:endParaRPr lang="de-AT" sz="1050" dirty="0">
              <a:latin typeface="Myriad Roman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125201" y="3802363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Rechteck 28"/>
          <p:cNvSpPr/>
          <p:nvPr/>
        </p:nvSpPr>
        <p:spPr>
          <a:xfrm>
            <a:off x="4982457" y="3802363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0" name="Form 125"/>
          <p:cNvCxnSpPr>
            <a:stCxn id="12" idx="3"/>
            <a:endCxn id="29" idx="2"/>
          </p:cNvCxnSpPr>
          <p:nvPr/>
        </p:nvCxnSpPr>
        <p:spPr>
          <a:xfrm flipH="1">
            <a:off x="5089614" y="3726253"/>
            <a:ext cx="234159" cy="218986"/>
          </a:xfrm>
          <a:prstGeom prst="bentConnector4">
            <a:avLst>
              <a:gd name="adj1" fmla="val -97626"/>
              <a:gd name="adj2" fmla="val 204390"/>
            </a:avLst>
          </a:prstGeom>
          <a:ln w="15875">
            <a:solidFill>
              <a:srgbClr val="6AD400"/>
            </a:solidFill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4884386" y="4119951"/>
            <a:ext cx="97349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solidFill>
                  <a:srgbClr val="6AD400"/>
                </a:solidFill>
                <a:latin typeface="Myriad Roman" pitchFamily="34" charset="0"/>
              </a:rPr>
              <a:t>superClass</a:t>
            </a:r>
            <a:endParaRPr lang="de-AT" sz="1050" dirty="0">
              <a:solidFill>
                <a:srgbClr val="6AD400"/>
              </a:solidFill>
              <a:latin typeface="Myriad Roman" pitchFamily="34" charset="0"/>
            </a:endParaRP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5125333" y="3945239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solidFill>
                  <a:srgbClr val="6AD400"/>
                </a:solidFill>
                <a:latin typeface="Myriad Roman" pitchFamily="34" charset="0"/>
              </a:rPr>
              <a:t>0..</a:t>
            </a:r>
            <a:r>
              <a:rPr lang="de-AT" sz="1050" dirty="0" smtClean="0">
                <a:solidFill>
                  <a:srgbClr val="6AD400"/>
                </a:solidFill>
                <a:latin typeface="Myriad Roman" pitchFamily="34" charset="0"/>
              </a:rPr>
              <a:t>1</a:t>
            </a:r>
            <a:endParaRPr lang="de-AT" sz="1050" dirty="0">
              <a:solidFill>
                <a:srgbClr val="6AD400"/>
              </a:solidFill>
              <a:latin typeface="Myriad Roman" pitchFamily="34" charset="0"/>
            </a:endParaRPr>
          </a:p>
        </p:txBody>
      </p:sp>
      <p:sp>
        <p:nvSpPr>
          <p:cNvPr id="33" name="Rectangle 106"/>
          <p:cNvSpPr>
            <a:spLocks noChangeArrowheads="1"/>
          </p:cNvSpPr>
          <p:nvPr/>
        </p:nvSpPr>
        <p:spPr bwMode="auto">
          <a:xfrm>
            <a:off x="642910" y="4159553"/>
            <a:ext cx="1285884" cy="271463"/>
          </a:xfrm>
          <a:prstGeom prst="rect">
            <a:avLst/>
          </a:prstGeom>
          <a:ln>
            <a:solidFill>
              <a:srgbClr val="6AD40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Association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34" name="Gewinkelte Verbindung 33"/>
          <p:cNvCxnSpPr>
            <a:stCxn id="33" idx="0"/>
            <a:endCxn id="14" idx="3"/>
          </p:cNvCxnSpPr>
          <p:nvPr/>
        </p:nvCxnSpPr>
        <p:spPr>
          <a:xfrm rot="5400000" flipH="1" flipV="1">
            <a:off x="2363373" y="1940610"/>
            <a:ext cx="1141422" cy="3296464"/>
          </a:xfrm>
          <a:prstGeom prst="bentConnector3">
            <a:avLst>
              <a:gd name="adj1" fmla="val 912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41"/>
          <p:cNvSpPr>
            <a:spLocks noChangeArrowheads="1"/>
          </p:cNvSpPr>
          <p:nvPr/>
        </p:nvSpPr>
        <p:spPr bwMode="auto">
          <a:xfrm rot="16200000">
            <a:off x="1954193" y="4205591"/>
            <a:ext cx="106363" cy="157162"/>
          </a:xfrm>
          <a:prstGeom prst="diamond">
            <a:avLst/>
          </a:prstGeom>
          <a:solidFill>
            <a:srgbClr val="6AD400"/>
          </a:solidFill>
          <a:ln w="12700">
            <a:solidFill>
              <a:srgbClr val="6AD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36" name="Rechteck 35"/>
          <p:cNvSpPr/>
          <p:nvPr/>
        </p:nvSpPr>
        <p:spPr>
          <a:xfrm>
            <a:off x="2643174" y="3802363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7" name="Form 125"/>
          <p:cNvCxnSpPr>
            <a:stCxn id="35" idx="2"/>
            <a:endCxn id="36" idx="2"/>
          </p:cNvCxnSpPr>
          <p:nvPr/>
        </p:nvCxnSpPr>
        <p:spPr>
          <a:xfrm flipV="1">
            <a:off x="2085956" y="3945239"/>
            <a:ext cx="664375" cy="338933"/>
          </a:xfrm>
          <a:prstGeom prst="bentConnector2">
            <a:avLst/>
          </a:prstGeom>
          <a:ln w="19050">
            <a:solidFill>
              <a:srgbClr val="6AD400"/>
            </a:solidFill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098304" y="3945239"/>
            <a:ext cx="7591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solidFill>
                  <a:srgbClr val="6AD400"/>
                </a:solidFill>
                <a:latin typeface="Myriad Roman" pitchFamily="34" charset="0"/>
              </a:rPr>
              <a:t>refEnds</a:t>
            </a:r>
            <a:endParaRPr lang="de-AT" sz="1050" dirty="0">
              <a:solidFill>
                <a:srgbClr val="6AD400"/>
              </a:solidFill>
              <a:latin typeface="Myriad Roman" pitchFamily="34" charset="0"/>
            </a:endParaRP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2714612" y="3945239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solidFill>
                  <a:srgbClr val="6AD400"/>
                </a:solidFill>
                <a:latin typeface="Myriad Roman" pitchFamily="34" charset="0"/>
              </a:rPr>
              <a:t>2..3</a:t>
            </a:r>
            <a:endParaRPr lang="de-AT" sz="1050" dirty="0">
              <a:solidFill>
                <a:srgbClr val="6AD400"/>
              </a:solidFill>
              <a:latin typeface="Myriad Roman" pitchFamily="34" charset="0"/>
            </a:endParaRPr>
          </a:p>
        </p:txBody>
      </p:sp>
      <p:sp>
        <p:nvSpPr>
          <p:cNvPr id="40" name="AutoShape 112"/>
          <p:cNvSpPr>
            <a:spLocks noChangeArrowheads="1"/>
          </p:cNvSpPr>
          <p:nvPr/>
        </p:nvSpPr>
        <p:spPr bwMode="auto">
          <a:xfrm>
            <a:off x="6964966" y="3957584"/>
            <a:ext cx="163512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41" name="Rectangle 106"/>
          <p:cNvSpPr>
            <a:spLocks noChangeArrowheads="1"/>
          </p:cNvSpPr>
          <p:nvPr/>
        </p:nvSpPr>
        <p:spPr bwMode="auto">
          <a:xfrm>
            <a:off x="5786446" y="4329063"/>
            <a:ext cx="1285884" cy="271463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ID_Attribute</a:t>
            </a:r>
            <a:endParaRPr lang="de-DE" sz="1400" b="1" dirty="0">
              <a:latin typeface="Myriad Roman" pitchFamily="34" charset="0"/>
            </a:endParaRPr>
          </a:p>
        </p:txBody>
      </p:sp>
      <p:sp>
        <p:nvSpPr>
          <p:cNvPr id="42" name="Rectangle 106"/>
          <p:cNvSpPr>
            <a:spLocks noChangeArrowheads="1"/>
          </p:cNvSpPr>
          <p:nvPr/>
        </p:nvSpPr>
        <p:spPr bwMode="auto">
          <a:xfrm>
            <a:off x="7215206" y="4329063"/>
            <a:ext cx="1428760" cy="271463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46" tIns="46023" rIns="92046" bIns="46023" anchor="ctr"/>
          <a:lstStyle/>
          <a:p>
            <a:pPr algn="ctr" defTabSz="762000" eaLnBrk="0" hangingPunct="0"/>
            <a:r>
              <a:rPr lang="de-DE" sz="1400" b="1" dirty="0" err="1" smtClean="0">
                <a:latin typeface="Myriad Roman" pitchFamily="34" charset="0"/>
              </a:rPr>
              <a:t>Desc_Attribute</a:t>
            </a:r>
            <a:endParaRPr lang="de-DE" sz="1400" b="1" dirty="0">
              <a:latin typeface="Myriad Roman" pitchFamily="34" charset="0"/>
            </a:endParaRPr>
          </a:p>
        </p:txBody>
      </p:sp>
      <p:cxnSp>
        <p:nvCxnSpPr>
          <p:cNvPr id="43" name="Gewinkelte Verbindung 42"/>
          <p:cNvCxnSpPr>
            <a:stCxn id="42" idx="0"/>
            <a:endCxn id="40" idx="3"/>
          </p:cNvCxnSpPr>
          <p:nvPr/>
        </p:nvCxnSpPr>
        <p:spPr>
          <a:xfrm rot="16200000" flipV="1">
            <a:off x="7374646" y="3774123"/>
            <a:ext cx="227017" cy="8828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>
            <a:stCxn id="41" idx="0"/>
            <a:endCxn id="40" idx="3"/>
          </p:cNvCxnSpPr>
          <p:nvPr/>
        </p:nvCxnSpPr>
        <p:spPr>
          <a:xfrm rot="5400000" flipH="1" flipV="1">
            <a:off x="6624547" y="3906888"/>
            <a:ext cx="227017" cy="6173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Form 125"/>
          <p:cNvCxnSpPr>
            <a:stCxn id="12" idx="2"/>
            <a:endCxn id="46" idx="2"/>
          </p:cNvCxnSpPr>
          <p:nvPr/>
        </p:nvCxnSpPr>
        <p:spPr>
          <a:xfrm rot="5400000">
            <a:off x="4379957" y="3744373"/>
            <a:ext cx="1588" cy="401732"/>
          </a:xfrm>
          <a:prstGeom prst="bentConnector3">
            <a:avLst>
              <a:gd name="adj1" fmla="val 14395466"/>
            </a:avLst>
          </a:prstGeom>
          <a:ln w="15875">
            <a:solidFill>
              <a:srgbClr val="FF0000"/>
            </a:solidFill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4071934" y="3802363"/>
            <a:ext cx="214314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3857620" y="4159553"/>
            <a:ext cx="97349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solidFill>
                  <a:srgbClr val="FF0000"/>
                </a:solidFill>
                <a:latin typeface="Myriad Roman" pitchFamily="34" charset="0"/>
              </a:rPr>
              <a:t>extends</a:t>
            </a:r>
            <a:endParaRPr lang="de-AT" sz="1050" dirty="0">
              <a:solidFill>
                <a:srgbClr val="FF0000"/>
              </a:solidFill>
              <a:latin typeface="Myriad Roman" pitchFamily="34" charset="0"/>
            </a:endParaRP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4143372" y="3945239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solidFill>
                  <a:srgbClr val="FF0000"/>
                </a:solidFill>
                <a:latin typeface="Myriad Roman" pitchFamily="34" charset="0"/>
              </a:rPr>
              <a:t>0..</a:t>
            </a:r>
            <a:r>
              <a:rPr lang="de-AT" sz="1050" dirty="0" smtClean="0">
                <a:solidFill>
                  <a:srgbClr val="FF0000"/>
                </a:solidFill>
                <a:latin typeface="Myriad Roman" pitchFamily="34" charset="0"/>
              </a:rPr>
              <a:t>1</a:t>
            </a:r>
            <a:endParaRPr lang="de-AT" sz="1050" dirty="0">
              <a:solidFill>
                <a:srgbClr val="FF0000"/>
              </a:solidFill>
              <a:latin typeface="Myriad Roman" pitchFamily="34" charset="0"/>
            </a:endParaRP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1714480" y="2727887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 smtClean="0">
                <a:solidFill>
                  <a:srgbClr val="FF0000"/>
                </a:solidFill>
                <a:latin typeface="Myriad Roman" pitchFamily="34" charset="0"/>
              </a:rPr>
              <a:t>1..1</a:t>
            </a:r>
            <a:endParaRPr lang="de-AT" sz="1050" dirty="0">
              <a:solidFill>
                <a:srgbClr val="FF0000"/>
              </a:solidFill>
              <a:latin typeface="Myriad Roman" pitchFamily="34" charset="0"/>
            </a:endParaRPr>
          </a:p>
        </p:txBody>
      </p:sp>
      <p:sp>
        <p:nvSpPr>
          <p:cNvPr id="50" name="AutoShape 41"/>
          <p:cNvSpPr>
            <a:spLocks noChangeArrowheads="1"/>
          </p:cNvSpPr>
          <p:nvPr/>
        </p:nvSpPr>
        <p:spPr bwMode="auto">
          <a:xfrm rot="16200000">
            <a:off x="3681467" y="3294653"/>
            <a:ext cx="106363" cy="157162"/>
          </a:xfrm>
          <a:prstGeom prst="diamond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2928926" y="3338784"/>
            <a:ext cx="92869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050" dirty="0" err="1" smtClean="0">
                <a:solidFill>
                  <a:srgbClr val="FF0000"/>
                </a:solidFill>
                <a:latin typeface="Myriad Roman" pitchFamily="34" charset="0"/>
              </a:rPr>
              <a:t>references</a:t>
            </a:r>
            <a:endParaRPr lang="de-AT" sz="1050" dirty="0">
              <a:solidFill>
                <a:srgbClr val="FF0000"/>
              </a:solidFill>
              <a:latin typeface="Myriad Roman" pitchFamily="34" charset="0"/>
            </a:endParaRPr>
          </a:p>
        </p:txBody>
      </p:sp>
      <p:sp>
        <p:nvSpPr>
          <p:cNvPr id="52" name="Text Box 45"/>
          <p:cNvSpPr txBox="1">
            <a:spLocks noChangeArrowheads="1"/>
          </p:cNvSpPr>
          <p:nvPr/>
        </p:nvSpPr>
        <p:spPr bwMode="auto">
          <a:xfrm>
            <a:off x="3000778" y="3159421"/>
            <a:ext cx="50006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050" dirty="0">
                <a:solidFill>
                  <a:srgbClr val="FF0000"/>
                </a:solidFill>
                <a:latin typeface="Myriad Roman" pitchFamily="34" charset="0"/>
              </a:rPr>
              <a:t>0</a:t>
            </a:r>
            <a:r>
              <a:rPr lang="de-AT" sz="1050" dirty="0" smtClean="0">
                <a:solidFill>
                  <a:srgbClr val="FF0000"/>
                </a:solidFill>
                <a:latin typeface="Myriad Roman" pitchFamily="34" charset="0"/>
              </a:rPr>
              <a:t>..*</a:t>
            </a:r>
            <a:endParaRPr lang="de-AT" sz="1050" dirty="0">
              <a:solidFill>
                <a:srgbClr val="FF0000"/>
              </a:solidFill>
              <a:latin typeface="Myriad Roman" pitchFamily="34" charset="0"/>
            </a:endParaRPr>
          </a:p>
        </p:txBody>
      </p:sp>
      <p:cxnSp>
        <p:nvCxnSpPr>
          <p:cNvPr id="53" name="Form 125"/>
          <p:cNvCxnSpPr>
            <a:stCxn id="50" idx="0"/>
            <a:endCxn id="20" idx="3"/>
          </p:cNvCxnSpPr>
          <p:nvPr/>
        </p:nvCxnSpPr>
        <p:spPr>
          <a:xfrm rot="10800000">
            <a:off x="2967896" y="3371444"/>
            <a:ext cx="688173" cy="1790"/>
          </a:xfrm>
          <a:prstGeom prst="bent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4000" y="1359114"/>
            <a:ext cx="8534280" cy="498250"/>
          </a:xfrm>
        </p:spPr>
        <p:txBody>
          <a:bodyPr/>
          <a:lstStyle/>
          <a:p>
            <a:r>
              <a:rPr lang="de-DE" b="1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err="1" smtClean="0"/>
              <a:t>merge</a:t>
            </a:r>
            <a:r>
              <a:rPr lang="de-DE" b="1" dirty="0" smtClean="0"/>
              <a:t> </a:t>
            </a:r>
            <a:r>
              <a:rPr lang="de-DE" b="1" dirty="0" err="1" smtClean="0"/>
              <a:t>phase</a:t>
            </a:r>
            <a:r>
              <a:rPr lang="de-DE" b="1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endParaRPr lang="de-DE" dirty="0" smtClean="0"/>
          </a:p>
        </p:txBody>
      </p:sp>
      <p:sp>
        <p:nvSpPr>
          <p:cNvPr id="56" name="AutoShape 339"/>
          <p:cNvSpPr>
            <a:spLocks noChangeArrowheads="1"/>
          </p:cNvSpPr>
          <p:nvPr/>
        </p:nvSpPr>
        <p:spPr bwMode="auto">
          <a:xfrm flipH="1">
            <a:off x="3964221" y="136757"/>
            <a:ext cx="1116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Approach</a:t>
            </a:r>
            <a:endParaRPr lang="de-AT" sz="1000" b="1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AutoShape 339"/>
          <p:cNvSpPr>
            <a:spLocks noChangeArrowheads="1"/>
          </p:cNvSpPr>
          <p:nvPr/>
        </p:nvSpPr>
        <p:spPr bwMode="auto">
          <a:xfrm flipH="1">
            <a:off x="3068297" y="138091"/>
            <a:ext cx="1080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solidFill>
                  <a:schemeClr val="bg1"/>
                </a:solidFill>
                <a:latin typeface="+mn-lt"/>
              </a:rPr>
              <a:t>Motivation</a:t>
            </a:r>
            <a:endParaRPr lang="de-AT" sz="1000" b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8" name="AutoShape 336"/>
          <p:cNvSpPr>
            <a:spLocks noChangeArrowheads="1"/>
          </p:cNvSpPr>
          <p:nvPr/>
        </p:nvSpPr>
        <p:spPr bwMode="auto">
          <a:xfrm flipH="1">
            <a:off x="2081699" y="136757"/>
            <a:ext cx="1152525" cy="144462"/>
          </a:xfrm>
          <a:prstGeom prst="flowChartTerminator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>
                <a:solidFill>
                  <a:schemeClr val="bg1"/>
                </a:solidFill>
                <a:latin typeface="+mn-lt"/>
              </a:rPr>
              <a:t>Introduction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9" name="AutoShape 339"/>
          <p:cNvSpPr>
            <a:spLocks noChangeArrowheads="1"/>
          </p:cNvSpPr>
          <p:nvPr/>
        </p:nvSpPr>
        <p:spPr bwMode="auto">
          <a:xfrm flipH="1">
            <a:off x="4902113" y="141266"/>
            <a:ext cx="1152525" cy="144462"/>
          </a:xfrm>
          <a:prstGeom prst="flowChartOnlineStorage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err="1" smtClean="0">
                <a:latin typeface="+mn-lt"/>
              </a:rPr>
              <a:t>Example</a:t>
            </a:r>
            <a:endParaRPr lang="de-AT" sz="1000" b="1" dirty="0">
              <a:latin typeface="+mn-lt"/>
            </a:endParaRPr>
          </a:p>
        </p:txBody>
      </p:sp>
      <p:sp>
        <p:nvSpPr>
          <p:cNvPr id="60" name="AutoShape 340"/>
          <p:cNvSpPr>
            <a:spLocks noChangeArrowheads="1"/>
          </p:cNvSpPr>
          <p:nvPr/>
        </p:nvSpPr>
        <p:spPr bwMode="auto">
          <a:xfrm flipH="1">
            <a:off x="5848330" y="141266"/>
            <a:ext cx="1224000" cy="144462"/>
          </a:xfrm>
          <a:prstGeom prst="flowChartOnlineStorage">
            <a:avLst/>
          </a:prstGeom>
          <a:solidFill>
            <a:schemeClr val="tx2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+mn-lt"/>
              </a:rPr>
              <a:t>Future Work</a:t>
            </a:r>
            <a:endParaRPr lang="de-AT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GMaster">
  <a:themeElements>
    <a:clrScheme name="Larissa-Design 1">
      <a:dk1>
        <a:srgbClr val="343434"/>
      </a:dk1>
      <a:lt1>
        <a:srgbClr val="FFFFFF"/>
      </a:lt1>
      <a:dk2>
        <a:srgbClr val="075590"/>
      </a:dk2>
      <a:lt2>
        <a:srgbClr val="7B7B7B"/>
      </a:lt2>
      <a:accent1>
        <a:srgbClr val="FF7E00"/>
      </a:accent1>
      <a:accent2>
        <a:srgbClr val="FFE23B"/>
      </a:accent2>
      <a:accent3>
        <a:srgbClr val="FFFFFF"/>
      </a:accent3>
      <a:accent4>
        <a:srgbClr val="2B2B2B"/>
      </a:accent4>
      <a:accent5>
        <a:srgbClr val="FFC0AA"/>
      </a:accent5>
      <a:accent6>
        <a:srgbClr val="E7CD35"/>
      </a:accent6>
      <a:hlink>
        <a:srgbClr val="579DA2"/>
      </a:hlink>
      <a:folHlink>
        <a:srgbClr val="77795A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arissa-Design 1">
        <a:dk1>
          <a:srgbClr val="343434"/>
        </a:dk1>
        <a:lt1>
          <a:srgbClr val="FFFFFF"/>
        </a:lt1>
        <a:dk2>
          <a:srgbClr val="07559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343434"/>
        </a:dk1>
        <a:lt1>
          <a:srgbClr val="FFFFFF"/>
        </a:lt1>
        <a:dk2>
          <a:srgbClr val="FF7E0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IG Master mit Strichen oben und unten">
  <a:themeElements>
    <a:clrScheme name="Larissa-Design 1">
      <a:dk1>
        <a:srgbClr val="343434"/>
      </a:dk1>
      <a:lt1>
        <a:srgbClr val="FFFFFF"/>
      </a:lt1>
      <a:dk2>
        <a:srgbClr val="075590"/>
      </a:dk2>
      <a:lt2>
        <a:srgbClr val="7B7B7B"/>
      </a:lt2>
      <a:accent1>
        <a:srgbClr val="FF7E00"/>
      </a:accent1>
      <a:accent2>
        <a:srgbClr val="FFE23B"/>
      </a:accent2>
      <a:accent3>
        <a:srgbClr val="FFFFFF"/>
      </a:accent3>
      <a:accent4>
        <a:srgbClr val="2B2B2B"/>
      </a:accent4>
      <a:accent5>
        <a:srgbClr val="FFC0AA"/>
      </a:accent5>
      <a:accent6>
        <a:srgbClr val="E7CD35"/>
      </a:accent6>
      <a:hlink>
        <a:srgbClr val="579DA2"/>
      </a:hlink>
      <a:folHlink>
        <a:srgbClr val="77795A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arissa-Design 1">
        <a:dk1>
          <a:srgbClr val="343434"/>
        </a:dk1>
        <a:lt1>
          <a:srgbClr val="FFFFFF"/>
        </a:lt1>
        <a:dk2>
          <a:srgbClr val="07559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343434"/>
        </a:dk1>
        <a:lt1>
          <a:srgbClr val="FFFFFF"/>
        </a:lt1>
        <a:dk2>
          <a:srgbClr val="FF7E0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IG Master ohne Strich unten">
  <a:themeElements>
    <a:clrScheme name="Larissa-Design 1">
      <a:dk1>
        <a:srgbClr val="343434"/>
      </a:dk1>
      <a:lt1>
        <a:srgbClr val="FFFFFF"/>
      </a:lt1>
      <a:dk2>
        <a:srgbClr val="075590"/>
      </a:dk2>
      <a:lt2>
        <a:srgbClr val="7B7B7B"/>
      </a:lt2>
      <a:accent1>
        <a:srgbClr val="FF7E00"/>
      </a:accent1>
      <a:accent2>
        <a:srgbClr val="FFE23B"/>
      </a:accent2>
      <a:accent3>
        <a:srgbClr val="FFFFFF"/>
      </a:accent3>
      <a:accent4>
        <a:srgbClr val="2B2B2B"/>
      </a:accent4>
      <a:accent5>
        <a:srgbClr val="FFC0AA"/>
      </a:accent5>
      <a:accent6>
        <a:srgbClr val="E7CD35"/>
      </a:accent6>
      <a:hlink>
        <a:srgbClr val="579DA2"/>
      </a:hlink>
      <a:folHlink>
        <a:srgbClr val="77795A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arissa-Design 1">
        <a:dk1>
          <a:srgbClr val="343434"/>
        </a:dk1>
        <a:lt1>
          <a:srgbClr val="FFFFFF"/>
        </a:lt1>
        <a:dk2>
          <a:srgbClr val="07559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343434"/>
        </a:dk1>
        <a:lt1>
          <a:srgbClr val="FFFFFF"/>
        </a:lt1>
        <a:dk2>
          <a:srgbClr val="FF7E0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IG Master ohne Logo, ohne Strich unten">
  <a:themeElements>
    <a:clrScheme name="Larissa-Design 1">
      <a:dk1>
        <a:srgbClr val="343434"/>
      </a:dk1>
      <a:lt1>
        <a:srgbClr val="FFFFFF"/>
      </a:lt1>
      <a:dk2>
        <a:srgbClr val="075590"/>
      </a:dk2>
      <a:lt2>
        <a:srgbClr val="7B7B7B"/>
      </a:lt2>
      <a:accent1>
        <a:srgbClr val="FF7E00"/>
      </a:accent1>
      <a:accent2>
        <a:srgbClr val="FFE23B"/>
      </a:accent2>
      <a:accent3>
        <a:srgbClr val="FFFFFF"/>
      </a:accent3>
      <a:accent4>
        <a:srgbClr val="2B2B2B"/>
      </a:accent4>
      <a:accent5>
        <a:srgbClr val="FFC0AA"/>
      </a:accent5>
      <a:accent6>
        <a:srgbClr val="E7CD35"/>
      </a:accent6>
      <a:hlink>
        <a:srgbClr val="579DA2"/>
      </a:hlink>
      <a:folHlink>
        <a:srgbClr val="77795A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arissa-Design 1">
        <a:dk1>
          <a:srgbClr val="343434"/>
        </a:dk1>
        <a:lt1>
          <a:srgbClr val="FFFFFF"/>
        </a:lt1>
        <a:dk2>
          <a:srgbClr val="07559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343434"/>
        </a:dk1>
        <a:lt1>
          <a:srgbClr val="FFFFFF"/>
        </a:lt1>
        <a:dk2>
          <a:srgbClr val="FF7E00"/>
        </a:dk2>
        <a:lt2>
          <a:srgbClr val="7B7B7B"/>
        </a:lt2>
        <a:accent1>
          <a:srgbClr val="FF7E00"/>
        </a:accent1>
        <a:accent2>
          <a:srgbClr val="FFE23B"/>
        </a:accent2>
        <a:accent3>
          <a:srgbClr val="FFFFFF"/>
        </a:accent3>
        <a:accent4>
          <a:srgbClr val="2B2B2B"/>
        </a:accent4>
        <a:accent5>
          <a:srgbClr val="FFC0AA"/>
        </a:accent5>
        <a:accent6>
          <a:srgbClr val="E7CD35"/>
        </a:accent6>
        <a:hlink>
          <a:srgbClr val="579DA2"/>
        </a:hlink>
        <a:folHlink>
          <a:srgbClr val="7779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BIGMaster</Template>
  <TotalTime>0</TotalTime>
  <Words>2360</Words>
  <Application>Microsoft Office PowerPoint</Application>
  <PresentationFormat>Bildschirmpräsentation (4:3)</PresentationFormat>
  <Paragraphs>1009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BIGMaster</vt:lpstr>
      <vt:lpstr>BIG Master mit Strichen oben und unten</vt:lpstr>
      <vt:lpstr>BIG Master ohne Strich unten</vt:lpstr>
      <vt:lpstr>BIG Master ohne Logo, ohne Strich unten</vt:lpstr>
      <vt:lpstr>On using In-place Transformations  for Model Co-evolution*</vt:lpstr>
      <vt:lpstr>Introduction</vt:lpstr>
      <vt:lpstr>Current Approaches for Co-evolution (1/2)</vt:lpstr>
      <vt:lpstr>Current Approaches for Co-evolution (2/2)</vt:lpstr>
      <vt:lpstr>Approach (1/2)</vt:lpstr>
      <vt:lpstr>Approach (2/2)</vt:lpstr>
      <vt:lpstr>Evolution Example</vt:lpstr>
      <vt:lpstr>Step 1 – Automatic Metamodel Merge (first proposal) (1/2)</vt:lpstr>
      <vt:lpstr>Step 1 – Automatic Metamodel Merge (2/2)</vt:lpstr>
      <vt:lpstr>Step 2 – Co-evolution by in-place Transformation (1/4)</vt:lpstr>
      <vt:lpstr>Step 2 – Co-evolution by in-place Transformation (2/4)</vt:lpstr>
      <vt:lpstr>Step 2 – Co-evolution by in-place Transformation (3/4) ATL Refinement Mode as in-place transformation language</vt:lpstr>
      <vt:lpstr>Step 2 – Co-evolution by in-place Transformation (4/4) ATL Refinement Mode as in-place transformation language</vt:lpstr>
      <vt:lpstr>Step 3 – Automatic Check-out Transformation</vt:lpstr>
      <vt:lpstr>Lessons Learned of Example</vt:lpstr>
      <vt:lpstr>Future Work</vt:lpstr>
      <vt:lpstr>Thank you for your attention!</vt:lpstr>
      <vt:lpstr>Backup</vt:lpstr>
      <vt:lpstr>Folie 19</vt:lpstr>
      <vt:lpstr>Folie 20</vt:lpstr>
      <vt:lpstr>Folie 21</vt:lpstr>
      <vt:lpstr>Folie 22</vt:lpstr>
      <vt:lpstr>Folie 23</vt:lpstr>
    </vt:vector>
  </TitlesOfParts>
  <Company>TU Wien - Campusversion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Transformationen</dc:title>
  <dc:creator>Hannes</dc:creator>
  <cp:lastModifiedBy>Hannes</cp:lastModifiedBy>
  <cp:revision>814</cp:revision>
  <dcterms:created xsi:type="dcterms:W3CDTF">2008-09-02T08:27:13Z</dcterms:created>
  <dcterms:modified xsi:type="dcterms:W3CDTF">2010-06-29T17:10:42Z</dcterms:modified>
</cp:coreProperties>
</file>